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handoutMasterIdLst>
    <p:handoutMasterId r:id="rId162"/>
  </p:handoutMasterIdLst>
  <p:sldIdLst>
    <p:sldId id="256" r:id="rId2"/>
    <p:sldId id="471" r:id="rId3"/>
    <p:sldId id="539" r:id="rId4"/>
    <p:sldId id="538" r:id="rId5"/>
    <p:sldId id="472" r:id="rId6"/>
    <p:sldId id="641" r:id="rId7"/>
    <p:sldId id="590" r:id="rId8"/>
    <p:sldId id="607" r:id="rId9"/>
    <p:sldId id="672" r:id="rId10"/>
    <p:sldId id="642" r:id="rId11"/>
    <p:sldId id="643" r:id="rId12"/>
    <p:sldId id="644" r:id="rId13"/>
    <p:sldId id="645" r:id="rId14"/>
    <p:sldId id="646" r:id="rId15"/>
    <p:sldId id="647" r:id="rId16"/>
    <p:sldId id="673" r:id="rId17"/>
    <p:sldId id="648" r:id="rId18"/>
    <p:sldId id="649" r:id="rId19"/>
    <p:sldId id="650" r:id="rId20"/>
    <p:sldId id="652" r:id="rId21"/>
    <p:sldId id="653" r:id="rId22"/>
    <p:sldId id="654" r:id="rId23"/>
    <p:sldId id="674" r:id="rId24"/>
    <p:sldId id="655" r:id="rId25"/>
    <p:sldId id="656" r:id="rId26"/>
    <p:sldId id="657" r:id="rId27"/>
    <p:sldId id="658" r:id="rId28"/>
    <p:sldId id="659" r:id="rId29"/>
    <p:sldId id="661" r:id="rId30"/>
    <p:sldId id="660" r:id="rId31"/>
    <p:sldId id="662" r:id="rId32"/>
    <p:sldId id="663" r:id="rId33"/>
    <p:sldId id="664" r:id="rId34"/>
    <p:sldId id="603" r:id="rId35"/>
    <p:sldId id="638" r:id="rId36"/>
    <p:sldId id="665" r:id="rId37"/>
    <p:sldId id="675" r:id="rId38"/>
    <p:sldId id="666" r:id="rId39"/>
    <p:sldId id="667" r:id="rId40"/>
    <p:sldId id="668" r:id="rId41"/>
    <p:sldId id="669" r:id="rId42"/>
    <p:sldId id="670" r:id="rId43"/>
    <p:sldId id="671" r:id="rId44"/>
    <p:sldId id="796" r:id="rId45"/>
    <p:sldId id="676" r:id="rId46"/>
    <p:sldId id="677" r:id="rId47"/>
    <p:sldId id="678" r:id="rId48"/>
    <p:sldId id="679" r:id="rId49"/>
    <p:sldId id="680" r:id="rId50"/>
    <p:sldId id="681" r:id="rId51"/>
    <p:sldId id="682" r:id="rId52"/>
    <p:sldId id="639" r:id="rId53"/>
    <p:sldId id="683" r:id="rId54"/>
    <p:sldId id="684" r:id="rId55"/>
    <p:sldId id="685" r:id="rId56"/>
    <p:sldId id="686" r:id="rId57"/>
    <p:sldId id="687" r:id="rId58"/>
    <p:sldId id="688" r:id="rId59"/>
    <p:sldId id="689" r:id="rId60"/>
    <p:sldId id="690" r:id="rId61"/>
    <p:sldId id="691" r:id="rId62"/>
    <p:sldId id="692" r:id="rId63"/>
    <p:sldId id="693" r:id="rId64"/>
    <p:sldId id="694" r:id="rId65"/>
    <p:sldId id="695" r:id="rId66"/>
    <p:sldId id="696" r:id="rId67"/>
    <p:sldId id="697" r:id="rId68"/>
    <p:sldId id="698" r:id="rId69"/>
    <p:sldId id="700" r:id="rId70"/>
    <p:sldId id="701" r:id="rId71"/>
    <p:sldId id="702" r:id="rId72"/>
    <p:sldId id="703" r:id="rId73"/>
    <p:sldId id="704" r:id="rId74"/>
    <p:sldId id="705" r:id="rId75"/>
    <p:sldId id="706" r:id="rId76"/>
    <p:sldId id="707" r:id="rId77"/>
    <p:sldId id="708" r:id="rId78"/>
    <p:sldId id="709" r:id="rId79"/>
    <p:sldId id="710" r:id="rId80"/>
    <p:sldId id="711" r:id="rId81"/>
    <p:sldId id="712" r:id="rId82"/>
    <p:sldId id="713" r:id="rId83"/>
    <p:sldId id="714" r:id="rId84"/>
    <p:sldId id="715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25" r:id="rId95"/>
    <p:sldId id="726" r:id="rId96"/>
    <p:sldId id="727" r:id="rId97"/>
    <p:sldId id="728" r:id="rId98"/>
    <p:sldId id="729" r:id="rId99"/>
    <p:sldId id="730" r:id="rId100"/>
    <p:sldId id="731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743" r:id="rId111"/>
    <p:sldId id="744" r:id="rId112"/>
    <p:sldId id="746" r:id="rId113"/>
    <p:sldId id="745" r:id="rId114"/>
    <p:sldId id="747" r:id="rId115"/>
    <p:sldId id="748" r:id="rId116"/>
    <p:sldId id="749" r:id="rId117"/>
    <p:sldId id="750" r:id="rId118"/>
    <p:sldId id="751" r:id="rId119"/>
    <p:sldId id="752" r:id="rId120"/>
    <p:sldId id="753" r:id="rId121"/>
    <p:sldId id="754" r:id="rId122"/>
    <p:sldId id="755" r:id="rId123"/>
    <p:sldId id="756" r:id="rId124"/>
    <p:sldId id="757" r:id="rId125"/>
    <p:sldId id="758" r:id="rId126"/>
    <p:sldId id="759" r:id="rId127"/>
    <p:sldId id="760" r:id="rId128"/>
    <p:sldId id="761" r:id="rId129"/>
    <p:sldId id="762" r:id="rId130"/>
    <p:sldId id="763" r:id="rId131"/>
    <p:sldId id="764" r:id="rId132"/>
    <p:sldId id="765" r:id="rId133"/>
    <p:sldId id="766" r:id="rId134"/>
    <p:sldId id="767" r:id="rId135"/>
    <p:sldId id="768" r:id="rId136"/>
    <p:sldId id="769" r:id="rId137"/>
    <p:sldId id="795" r:id="rId138"/>
    <p:sldId id="770" r:id="rId139"/>
    <p:sldId id="771" r:id="rId140"/>
    <p:sldId id="772" r:id="rId141"/>
    <p:sldId id="773" r:id="rId142"/>
    <p:sldId id="775" r:id="rId143"/>
    <p:sldId id="777" r:id="rId144"/>
    <p:sldId id="778" r:id="rId145"/>
    <p:sldId id="780" r:id="rId146"/>
    <p:sldId id="781" r:id="rId147"/>
    <p:sldId id="782" r:id="rId148"/>
    <p:sldId id="783" r:id="rId149"/>
    <p:sldId id="784" r:id="rId150"/>
    <p:sldId id="785" r:id="rId151"/>
    <p:sldId id="786" r:id="rId152"/>
    <p:sldId id="787" r:id="rId153"/>
    <p:sldId id="789" r:id="rId154"/>
    <p:sldId id="790" r:id="rId155"/>
    <p:sldId id="791" r:id="rId156"/>
    <p:sldId id="792" r:id="rId157"/>
    <p:sldId id="793" r:id="rId158"/>
    <p:sldId id="794" r:id="rId159"/>
    <p:sldId id="385" r:id="rId160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디자인 시스템 구조 설계" id="{D80F80EA-2F81-44C7-9D41-E11C916EABF7}">
          <p14:sldIdLst>
            <p14:sldId id="538"/>
            <p14:sldId id="472"/>
            <p14:sldId id="641"/>
          </p14:sldIdLst>
        </p14:section>
        <p14:section name="Section 02. 개요와 파운데이션 기초" id="{7E3E16C3-EA58-458E-98CF-7172C570DB64}">
          <p14:sldIdLst>
            <p14:sldId id="590"/>
            <p14:sldId id="607"/>
            <p14:sldId id="672"/>
            <p14:sldId id="642"/>
            <p14:sldId id="643"/>
            <p14:sldId id="644"/>
            <p14:sldId id="645"/>
            <p14:sldId id="646"/>
            <p14:sldId id="647"/>
            <p14:sldId id="673"/>
            <p14:sldId id="648"/>
            <p14:sldId id="649"/>
            <p14:sldId id="650"/>
            <p14:sldId id="652"/>
            <p14:sldId id="653"/>
            <p14:sldId id="654"/>
            <p14:sldId id="674"/>
            <p14:sldId id="655"/>
            <p14:sldId id="656"/>
            <p14:sldId id="657"/>
            <p14:sldId id="658"/>
            <p14:sldId id="659"/>
            <p14:sldId id="661"/>
            <p14:sldId id="660"/>
            <p14:sldId id="662"/>
            <p14:sldId id="663"/>
            <p14:sldId id="664"/>
          </p14:sldIdLst>
        </p14:section>
        <p14:section name="Section 03. 디자인 토큰의 활용" id="{34E007FB-C519-4CC6-8F80-C4F40E588DA0}">
          <p14:sldIdLst>
            <p14:sldId id="603"/>
            <p14:sldId id="638"/>
            <p14:sldId id="665"/>
            <p14:sldId id="675"/>
            <p14:sldId id="666"/>
            <p14:sldId id="667"/>
            <p14:sldId id="668"/>
            <p14:sldId id="669"/>
            <p14:sldId id="670"/>
            <p14:sldId id="671"/>
            <p14:sldId id="796"/>
            <p14:sldId id="676"/>
            <p14:sldId id="677"/>
            <p14:sldId id="678"/>
            <p14:sldId id="679"/>
            <p14:sldId id="680"/>
            <p14:sldId id="681"/>
            <p14:sldId id="682"/>
            <p14:sldId id="639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</p14:sldIdLst>
        </p14:section>
        <p14:section name="Section 04. 컬러 시스템" id="{716C440E-E489-46E2-AA58-F1D07A901EF6}">
          <p14:sldIdLst>
            <p14:sldId id="696"/>
            <p14:sldId id="697"/>
            <p14:sldId id="698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Section 05. 타이포그래피" id="{10BF6626-7413-444E-9C39-BE5468815B2D}">
          <p14:sldIdLst>
            <p14:sldId id="739"/>
            <p14:sldId id="740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95"/>
            <p14:sldId id="770"/>
            <p14:sldId id="771"/>
            <p14:sldId id="772"/>
          </p14:sldIdLst>
        </p14:section>
        <p14:section name="Section 06. 아이콘과 형태" id="{4FADCF0F-4480-455F-BD72-7B914088F068}">
          <p14:sldIdLst>
            <p14:sldId id="773"/>
            <p14:sldId id="775"/>
            <p14:sldId id="777"/>
            <p14:sldId id="778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9"/>
            <p14:sldId id="790"/>
            <p14:sldId id="791"/>
            <p14:sldId id="792"/>
            <p14:sldId id="793"/>
            <p14:sldId id="79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577"/>
    <a:srgbClr val="F4ECE0"/>
    <a:srgbClr val="587EA7"/>
    <a:srgbClr val="EBE4D8"/>
    <a:srgbClr val="F4ECDF"/>
    <a:srgbClr val="D7CBC6"/>
    <a:srgbClr val="F0E7D9"/>
    <a:srgbClr val="549E39"/>
    <a:srgbClr val="7565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1" autoAdjust="0"/>
    <p:restoredTop sz="93514" autoAdjust="0"/>
  </p:normalViewPr>
  <p:slideViewPr>
    <p:cSldViewPr>
      <p:cViewPr>
        <p:scale>
          <a:sx n="80" d="100"/>
          <a:sy n="80" d="100"/>
        </p:scale>
        <p:origin x="60" y="618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158</a:t>
            </a: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07. </a:t>
            </a:r>
            <a:r>
              <a:rPr lang="ko-KR" altLang="en-US" sz="3200" b="1" dirty="0">
                <a:solidFill>
                  <a:schemeClr val="bg1"/>
                </a:solidFill>
              </a:rPr>
              <a:t>파운데이션 구성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245F-CA7E-16BB-7D31-8068ACAF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47AF92-00CC-5637-B848-B6561DF76F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 1]</a:t>
            </a:r>
            <a:r>
              <a:rPr lang="ko-KR" altLang="en-US" dirty="0"/>
              <a:t>을 클릭 </a:t>
            </a:r>
            <a:r>
              <a:rPr lang="en-US" altLang="ko-KR" dirty="0"/>
              <a:t>→ </a:t>
            </a:r>
            <a:r>
              <a:rPr lang="ko-KR" altLang="en-US" dirty="0"/>
              <a:t>하위 항목의 이름을 </a:t>
            </a:r>
            <a:r>
              <a:rPr lang="en-US" altLang="ko-KR" dirty="0"/>
              <a:t>‘Overview’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DD6607-0069-C9FF-F02A-2464BC0A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22A69C-D886-84B3-CAA5-EBB00D81D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296981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932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7379-BCE6-8100-AAF0-9EEAEAEFC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1CA0-DCAA-459B-2D63-666BE1ECB9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F199EE-9238-04E9-6963-EEBB9190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47043EF-C1D2-9980-92A7-118E2891550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22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Background’</a:t>
            </a:r>
            <a:r>
              <a:rPr lang="ko-KR" altLang="en-US" dirty="0"/>
              <a:t>는 반대로 </a:t>
            </a:r>
            <a:r>
              <a:rPr lang="en-US" altLang="ko-KR" dirty="0"/>
              <a:t>{Black}</a:t>
            </a:r>
            <a:r>
              <a:rPr lang="ko-KR" altLang="en-US" dirty="0"/>
              <a:t>으로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46ED5-87CA-0F3C-02DD-EE35BC16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80720" cy="32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4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A2984-E639-64B8-6C82-70253582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31DC66-FE87-D044-B5A8-BAAC384E1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D61ACF-7ADE-228A-BB00-424FABD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5BE926-6C72-EEBA-3ECD-07B0E126357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 </a:t>
            </a:r>
            <a:r>
              <a:rPr lang="ko-KR" altLang="en-US" dirty="0"/>
              <a:t>높이 ‘</a:t>
            </a:r>
            <a:r>
              <a:rPr lang="en-US" altLang="ko-KR" dirty="0"/>
              <a:t>560’</a:t>
            </a:r>
            <a:r>
              <a:rPr lang="ko-KR" altLang="en-US" dirty="0"/>
              <a:t>의 새 ‘</a:t>
            </a:r>
            <a:r>
              <a:rPr lang="en-US" altLang="ko-KR" dirty="0"/>
              <a:t>Color’ </a:t>
            </a:r>
            <a:r>
              <a:rPr lang="ko-KR" altLang="en-US" dirty="0"/>
              <a:t>프레임 만듦</a:t>
            </a:r>
            <a:endParaRPr lang="en-US" altLang="ko-KR" dirty="0"/>
          </a:p>
          <a:p>
            <a:pPr lvl="2"/>
            <a:r>
              <a:rPr lang="ko-KR" altLang="en-US" dirty="0"/>
              <a:t>사각형 두 개를 생성하여 문자를 그림과 같이 입력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073D3-7697-2410-A778-6F871AE8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752205" cy="2913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0A009-1B4C-04FB-0DFB-BB96E0C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59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BEB1F-3CA2-B4BE-AACF-73B47E57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D57D81-9971-6615-F382-EE91049594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E2516-DBED-A8E1-64F6-46F989CB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82496D-6DE5-1395-2B6F-2CC9DC5370E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클릭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2450E6-BA2D-8A67-B0CE-C6C27CB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378673" cy="301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9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3622-C6C2-2D5D-940F-85AD5A08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689C52-720C-2FEB-8606-942D083F68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168B47-DD31-F525-77A8-76A0227D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5A0E7BC-FFBE-6AF4-C035-8293C8F8D22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우측의 사각형을 선택 → 토큰의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Secondary’ </a:t>
            </a:r>
            <a:r>
              <a:rPr lang="ko-KR" altLang="en-US" dirty="0"/>
              <a:t>색상을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51D176-4B11-D1EE-C65F-7304BEBC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55754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9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B2571-709A-ADC9-574A-9CCEA5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CBAD36-4B85-9719-3160-50F172C80C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72AB0C-8DFF-FCF2-73F7-7401B59B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DF33C0-BC64-170F-3BAD-3DD5ABD7A21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제목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Primary’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11A90-9587-5BD6-2B47-7F955C88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34C9EE-691E-5D02-5378-35143B1F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048672" cy="31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74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91FB-F24E-0E7E-FC8C-C78E0691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976E8F-2A4D-D620-949C-4A3B7BB2CC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E1598F-BBD2-12A5-D5F1-F59579B4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A3E33D8-94DC-8369-EDBF-525A8E90DA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박스 하단의 문자를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‘</a:t>
            </a:r>
            <a:r>
              <a:rPr lang="en-US" altLang="ko-KR" dirty="0"/>
              <a:t>Secondary’</a:t>
            </a:r>
            <a:r>
              <a:rPr lang="ko-KR" altLang="en-US" dirty="0"/>
              <a:t>를 적용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AA4EBE-DEA3-3213-6FFD-02BD20B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D64A76-E47F-6BA7-574D-1ABFBFB4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3557338"/>
            <a:ext cx="6048672" cy="29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62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33F0-82DB-3D94-C8A0-79B51D80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5C7DC3-4B06-05E5-B1FF-DD3254D270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85BC5-A6CD-EDE1-CBAC-540D17E5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6C59A8-FA2A-ACE6-A0CC-D59471D3BFB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색상 적용하기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Color’ </a:t>
            </a:r>
            <a:r>
              <a:rPr lang="ko-KR" altLang="en-US" dirty="0"/>
              <a:t>프레임을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Background’ </a:t>
            </a:r>
            <a:r>
              <a:rPr lang="ko-KR" altLang="en-US" dirty="0"/>
              <a:t>색상을 적용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CA35A-4B1A-3C83-BEF7-E75CAFB0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3EB002-3E52-3697-36B5-87DDA221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068960"/>
            <a:ext cx="4902100" cy="32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1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BF78-AFB4-BD77-7F9D-6B6E000E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8869EB-8810-1704-FCC0-D538829D8A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0D27B-6678-0617-F6A5-E1BA0A61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818F243-25C6-665F-D5F4-821FBCAAE9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색상 토큰의 활용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모드 전환하기</a:t>
            </a:r>
            <a:endParaRPr lang="en-US" altLang="ko-KR" b="1" dirty="0"/>
          </a:p>
          <a:p>
            <a:pPr lvl="2"/>
            <a:r>
              <a:rPr lang="ko-KR" altLang="en-US" dirty="0"/>
              <a:t>토큰에서 </a:t>
            </a:r>
            <a:r>
              <a:rPr lang="en-US" altLang="ko-KR" dirty="0"/>
              <a:t>[Dark] </a:t>
            </a:r>
            <a:r>
              <a:rPr lang="ko-KR" altLang="en-US" dirty="0"/>
              <a:t>모드를 체크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4B03B-10CD-9833-A330-E3A55726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708920"/>
            <a:ext cx="4608512" cy="36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681D-DF90-D767-CC54-6846FB6D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9AA1462-2422-49D9-3F71-8022B1CBA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타이포그래피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B299D-E97F-598F-AEE0-63EE44565A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4D5A3E3-4237-215C-4B56-59CE0ADE6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토큰과 로컬 스타일에서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타이포그래피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8047102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FAD1-40C1-DCCB-AC30-F8B0311BA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D95F5B-E7D4-33AA-ABFC-8E544B6838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타이포그래피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lvl="2"/>
            <a:r>
              <a:rPr lang="ko-KR" altLang="en-US" dirty="0"/>
              <a:t>제품이나 서비스의 성격에 맞는 폰트 패밀리를 구성하고 각 단계를 만들어 사용함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FBE835-BDD7-648E-57F3-5C0FDAB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E2750-9ABC-F200-52D5-19DCF949E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08920"/>
            <a:ext cx="5184576" cy="3599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46C62-BF70-6CA8-C38A-29B41C0D3534}"/>
              </a:ext>
            </a:extLst>
          </p:cNvPr>
          <p:cNvSpPr txBox="1"/>
          <p:nvPr/>
        </p:nvSpPr>
        <p:spPr>
          <a:xfrm>
            <a:off x="1187624" y="22048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폰트별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및 간격은 ‘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https://typescale.com’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미리 테스트할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3552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27B96-F43A-67CD-0FBA-8604EE2C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8FA0B9-A35A-19AF-2F97-2A80134E94A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</a:t>
            </a:r>
            <a:r>
              <a:rPr lang="en-US" altLang="ko-KR" dirty="0"/>
              <a:t>  </a:t>
            </a:r>
            <a:r>
              <a:rPr lang="ko-KR" altLang="en-US" dirty="0"/>
              <a:t>를 클릭 → 각 </a:t>
            </a:r>
            <a:r>
              <a:rPr lang="en-US" altLang="ko-KR" dirty="0"/>
              <a:t>[Foundation]</a:t>
            </a:r>
            <a:r>
              <a:rPr lang="ko-KR" altLang="en-US" dirty="0"/>
              <a:t>과 </a:t>
            </a:r>
            <a:r>
              <a:rPr lang="en-US" altLang="ko-KR" dirty="0"/>
              <a:t>[Components] </a:t>
            </a:r>
            <a:r>
              <a:rPr lang="ko-KR" altLang="en-US" dirty="0"/>
              <a:t>페이지로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A8677-1F29-D6F3-FE19-C96D9B28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7BD9A-E173-1022-234B-C047ACF6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05783"/>
            <a:ext cx="152421" cy="1714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1F52E3-30E6-269A-1445-8A89F77D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80928"/>
            <a:ext cx="289378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09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4815-0C06-BA78-B6A6-14C11141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3A541A-B49A-E865-9B4B-CAF267C04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620F28-0F32-2554-6556-A4966045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EB14101-22B4-2F77-4F06-022DB56036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DBA01-67D2-3E67-D946-3DD1C73835DD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FB72F22-5EE1-A091-3CAD-E156E622560F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AB9751-58E2-1AFD-5DB4-EFDF54145464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E50F2D3-475C-0878-2B72-8D97B573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34" y="-819472"/>
            <a:ext cx="7198212" cy="96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013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9A912-3CA8-C388-423A-279EEE2F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92BB1-5680-4D6A-7B92-042CEC3B45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C990E1-0110-DFE3-ABBD-61AFC332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C08EA3-8E71-BBB7-8178-755568372EC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한글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폰트는 ‘</a:t>
            </a:r>
            <a:r>
              <a:rPr lang="en-US" altLang="ko-KR" dirty="0"/>
              <a:t>Noto Sans KR’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/>
              <a:t>그룹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Headline’, ‘Title’, ‘Label’,</a:t>
            </a:r>
            <a:r>
              <a:rPr lang="ko-KR" altLang="en-US" dirty="0"/>
              <a:t> ‘</a:t>
            </a:r>
            <a:r>
              <a:rPr lang="en-US" altLang="ko-KR" dirty="0"/>
              <a:t>Body’</a:t>
            </a:r>
          </a:p>
          <a:p>
            <a:pPr lvl="2"/>
            <a:r>
              <a:rPr lang="ko-KR" altLang="en-US" dirty="0"/>
              <a:t>항목별 크기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Large’, ‘Medium’, ‘Small’</a:t>
            </a:r>
          </a:p>
          <a:p>
            <a:pPr lvl="2"/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‘</a:t>
            </a:r>
            <a:r>
              <a:rPr lang="en-US" altLang="ko-KR" dirty="0"/>
              <a:t>16’</a:t>
            </a:r>
            <a:r>
              <a:rPr lang="ko-KR" altLang="en-US" dirty="0"/>
              <a:t>을 기본으로 </a:t>
            </a:r>
            <a:r>
              <a:rPr lang="en-US" altLang="ko-KR" dirty="0"/>
              <a:t>1.25</a:t>
            </a:r>
            <a:r>
              <a:rPr lang="ko-KR" altLang="en-US" dirty="0"/>
              <a:t>배 간격</a:t>
            </a:r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C7D08-7312-F122-A16B-DA5299C8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279031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55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BA229-E69C-D978-D361-58DB6FE60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17A63A-0D79-C3C5-DC01-CDF5B110C6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36B3BD-C510-7D68-3172-4A2E3C52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0C0CB1-1A30-4267-34F0-9596E37B409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68863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영문 폰트 설정하기</a:t>
            </a:r>
            <a:endParaRPr lang="en-US" altLang="ko-KR" b="1" dirty="0"/>
          </a:p>
          <a:p>
            <a:pPr lvl="2"/>
            <a:r>
              <a:rPr lang="ko-KR" altLang="en-US" dirty="0"/>
              <a:t>한글 폰트의 크기를 그대로 사용하여 영문 폰트를 구성</a:t>
            </a:r>
            <a:endParaRPr lang="en-US" altLang="ko-KR" dirty="0"/>
          </a:p>
          <a:p>
            <a:pPr lvl="2"/>
            <a:r>
              <a:rPr lang="ko-KR" altLang="en-US" dirty="0"/>
              <a:t>영문 폰트는 ‘</a:t>
            </a:r>
            <a:r>
              <a:rPr lang="en-US" altLang="ko-KR" dirty="0"/>
              <a:t>Roboto’</a:t>
            </a:r>
            <a:r>
              <a:rPr lang="ko-KR" altLang="en-US" dirty="0"/>
              <a:t>로 설정 </a:t>
            </a:r>
            <a:endParaRPr lang="en-US" altLang="ko-KR" dirty="0"/>
          </a:p>
          <a:p>
            <a:pPr lvl="2"/>
            <a:r>
              <a:rPr lang="en-US" altLang="ko-KR" dirty="0"/>
              <a:t>‘Noto Sans KR’</a:t>
            </a:r>
            <a:r>
              <a:rPr lang="ko-KR" altLang="en-US" dirty="0"/>
              <a:t>에서 영문도 지원하기 때문에 한글과 영문 모두 같은 ‘</a:t>
            </a:r>
            <a:r>
              <a:rPr lang="en-US" altLang="ko-KR" dirty="0"/>
              <a:t>Noto Sans’</a:t>
            </a:r>
            <a:r>
              <a:rPr lang="ko-KR" altLang="en-US" dirty="0"/>
              <a:t>를 사용해도 무방함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BD60A4-0AA3-AB32-0A2F-5DAD425D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40768"/>
            <a:ext cx="1728192" cy="5045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7225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CA70F-1E0B-7EBD-009B-280C744E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5B87BD-1889-369E-23CE-0F278B7B9CA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0FE5A-23FC-8414-81B8-76CFF1C4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AFD57CE-A8AC-9B8E-9529-C45FA7AC743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ko-KR" altLang="en-US" dirty="0"/>
              <a:t>토큰 실행 후 </a:t>
            </a:r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[Font Family] </a:t>
            </a:r>
            <a:r>
              <a:rPr lang="ko-KR" altLang="en-US" dirty="0"/>
              <a:t>항목 우측의     를 클릭</a:t>
            </a:r>
            <a:endParaRPr lang="en-US" altLang="ko-KR" dirty="0"/>
          </a:p>
          <a:p>
            <a:pPr lvl="2"/>
            <a:r>
              <a:rPr lang="ko-KR" altLang="en-US" dirty="0"/>
              <a:t>옵션 창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Kor’, [Font Family]</a:t>
            </a:r>
            <a:r>
              <a:rPr lang="ko-KR" altLang="en-US" dirty="0"/>
              <a:t>에 ‘</a:t>
            </a:r>
            <a:r>
              <a:rPr lang="en-US" altLang="ko-KR" dirty="0"/>
              <a:t>Noto Sans KR’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97353C-DE85-82F5-2810-43C36B2F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5"/>
            <a:ext cx="6048672" cy="4388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793B3-ECF0-3622-F85E-62D40C747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9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1115-0DB4-DE93-A123-162829F7A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B5295-FB0F-EDB8-503D-5D10E4B058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290588-B6FE-C12D-920B-B6B6E225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1FB1C0C-5C13-EDE2-6C21-6323FDF2FC0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토큰으로 설정하기</a:t>
            </a:r>
            <a:endParaRPr lang="en-US" altLang="ko-KR" b="1" dirty="0"/>
          </a:p>
          <a:p>
            <a:pPr lvl="2"/>
            <a:r>
              <a:rPr lang="en-US" altLang="ko-KR" dirty="0"/>
              <a:t>[Font Family] </a:t>
            </a:r>
            <a:r>
              <a:rPr lang="ko-KR" altLang="en-US" dirty="0"/>
              <a:t>항목 우측의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Eng’, [Font Family]</a:t>
            </a:r>
            <a:r>
              <a:rPr lang="ko-KR" altLang="en-US" dirty="0"/>
              <a:t>에 ‘</a:t>
            </a:r>
            <a:r>
              <a:rPr lang="en-US" altLang="ko-KR" dirty="0"/>
              <a:t>Roboto’</a:t>
            </a:r>
            <a:r>
              <a:rPr lang="ko-KR" altLang="en-US" dirty="0"/>
              <a:t>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→ </a:t>
            </a:r>
            <a:r>
              <a:rPr lang="en-US" altLang="ko-KR" dirty="0"/>
              <a:t>[Font Family] </a:t>
            </a:r>
            <a:r>
              <a:rPr lang="ko-KR" altLang="en-US" dirty="0"/>
              <a:t>항목에 ‘</a:t>
            </a:r>
            <a:r>
              <a:rPr lang="en-US" altLang="ko-KR" dirty="0"/>
              <a:t>Kor’</a:t>
            </a:r>
            <a:r>
              <a:rPr lang="ko-KR" altLang="en-US" dirty="0"/>
              <a:t>과 ‘</a:t>
            </a:r>
            <a:r>
              <a:rPr lang="en-US" altLang="ko-KR" dirty="0"/>
              <a:t>Eng’</a:t>
            </a:r>
            <a:r>
              <a:rPr lang="ko-KR" altLang="en-US" dirty="0"/>
              <a:t>가 생성됨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F0DFFC-312D-B476-D167-D8B75A72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01008"/>
            <a:ext cx="6587399" cy="46805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F89FB9-78CD-7665-AFFA-E8894A0D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89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18F3-B6D4-ED6F-C0A2-BC224CBF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73965-5B08-80E0-4639-FA6141D42E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003EB4-762F-668F-B8D6-FC191474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ACB82F7-4329-9E26-8904-07B39C5774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[Sizing]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Scale’, [Size]</a:t>
            </a:r>
            <a:r>
              <a:rPr lang="ko-KR" altLang="en-US" dirty="0"/>
              <a:t>에 ‘</a:t>
            </a:r>
            <a:r>
              <a:rPr lang="en-US" altLang="ko-KR" dirty="0"/>
              <a:t>1.25’</a:t>
            </a:r>
            <a:r>
              <a:rPr lang="ko-KR" altLang="en-US" dirty="0"/>
              <a:t>를 입력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1A1676-86F8-4E14-6327-8BDEE8A72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705098" cy="4824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E4E4AC-71BC-AE1D-D35D-6776166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9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47F3-C1B3-5A25-E34B-B70D5912E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326918-F739-BDA2-9D22-B4593D627B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A1E7EA-0887-97D9-A907-F2E17D0B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1297230-33C5-884E-15A5-99297E9DCDE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토큰으로 사이즈 설정하기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모드에서 </a:t>
            </a:r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r>
              <a:rPr lang="en-US" altLang="ko-KR" dirty="0"/>
              <a:t> → [Name]</a:t>
            </a:r>
            <a:r>
              <a:rPr lang="ko-KR" altLang="en-US" dirty="0"/>
              <a:t>에 ‘</a:t>
            </a:r>
            <a:r>
              <a:rPr lang="en-US" altLang="ko-KR" dirty="0"/>
              <a:t>Default’, [Font Size]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9FFF79-8DF7-D9B1-8A2C-DE6BAFB5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356992"/>
            <a:ext cx="6653578" cy="28850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80EDFE-F309-BF9D-D0BE-F229FBDE6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9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57D53-1790-5BAE-DEBA-2D00667E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31E703-BA82-99D9-8CBA-9314D09580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EA285A-66E5-6B81-E16F-E45BEA0D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C6447B-2573-68E5-7968-B42CF12A265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76064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 err="1"/>
              <a:t>Headline.Small</a:t>
            </a:r>
            <a:r>
              <a:rPr lang="en-US" altLang="ko-KR" dirty="0"/>
              <a:t>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{Default}*{Scale}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2"/>
            <a:r>
              <a:rPr lang="ko-KR" altLang="en-US" dirty="0"/>
              <a:t>디폴트 값 ‘</a:t>
            </a:r>
            <a:r>
              <a:rPr lang="en-US" altLang="ko-KR" dirty="0"/>
              <a:t>16’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스케일 값 ‘</a:t>
            </a:r>
            <a:r>
              <a:rPr lang="en-US" altLang="ko-KR" dirty="0"/>
              <a:t>1.25’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‘</a:t>
            </a:r>
            <a:r>
              <a:rPr lang="en-US" altLang="ko-KR" dirty="0"/>
              <a:t>20’</a:t>
            </a:r>
            <a:r>
              <a:rPr lang="ko-KR" altLang="en-US" dirty="0"/>
              <a:t>을 확인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BF751A-E472-97F4-78BB-D254083C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438" y="1988840"/>
            <a:ext cx="2952328" cy="30269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6E5765-111E-2CB2-F1C7-D3B18C049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75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F71FB-8FE6-54BF-3C3A-78EE83A88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224ED1-2023-C8E2-49AA-6388C6E590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8BDBE5-3B15-CB80-CA2A-E46367DB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6C9967C-AA5D-8965-B5C4-49B428B1989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dirty="0"/>
              <a:t>과 같은 방법으로 다음 사이즈를 설정</a:t>
            </a: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8C29FE-E3A0-6001-182A-3B8EDBBE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300192" cy="3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4B170-E63A-C9F4-ACFC-FC933022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B2456F8-A035-7FD5-EB6D-42979A7758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7005D3-8BF7-EF11-3E62-473B7D8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C5CB89-686C-0E8F-4ED5-8587AE208C3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토큰으로 ‘</a:t>
            </a:r>
            <a:r>
              <a:rPr lang="en-US" altLang="ko-KR" b="1" dirty="0"/>
              <a:t>Headline’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항목에 ‘</a:t>
            </a:r>
            <a:r>
              <a:rPr lang="en-US" altLang="ko-KR" dirty="0"/>
              <a:t>Headline’ </a:t>
            </a:r>
            <a:r>
              <a:rPr lang="ko-KR" altLang="en-US" dirty="0"/>
              <a:t>그룹이 생성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라는 하위 요소가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1B2E6C-11AE-1029-A8B0-9A233C82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3312368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C8DC-A05E-7A13-AED7-2E0811BB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384FC1-17B6-43D6-162C-96FA707D61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[Overview] </a:t>
            </a:r>
            <a:r>
              <a:rPr lang="ko-KR" altLang="en-US" dirty="0"/>
              <a:t>페이지를 선택 → 프레임 툴</a:t>
            </a:r>
            <a:r>
              <a:rPr lang="en-US" altLang="ko-KR" dirty="0"/>
              <a:t>(   )</a:t>
            </a:r>
            <a:r>
              <a:rPr lang="ko-KR" altLang="en-US" dirty="0"/>
              <a:t>로 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2400’</a:t>
            </a:r>
            <a:r>
              <a:rPr lang="ko-KR" altLang="en-US" dirty="0"/>
              <a:t>의 새 프레임을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0575BB-2977-CB00-3DFB-2133B67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E6093-BFEC-D552-E756-DCCD813E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636912"/>
            <a:ext cx="4815005" cy="40908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8DBE29-4646-EC7F-F0BF-29542D98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468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3387-BBEC-FE9C-1E61-96DF628F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29BC2-8150-5BDC-0AF5-4993E2D2C5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5C7295-CE67-9511-8E59-C7FEA56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AEE29CF-112E-B23E-CDFF-C70786CFBC3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 err="1"/>
              <a:t>Title.Small</a:t>
            </a:r>
            <a:r>
              <a:rPr lang="en-US" altLang="ko-KR" dirty="0"/>
              <a:t>’</a:t>
            </a:r>
          </a:p>
          <a:p>
            <a:pPr lvl="2"/>
            <a:r>
              <a:rPr lang="en-US" altLang="ko-KR" dirty="0"/>
              <a:t>[Font Size]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{Default}</a:t>
            </a:r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D9445-F4B7-4062-6642-BF78CCAA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04864"/>
            <a:ext cx="3312368" cy="34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60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89DA-15AD-3850-FA51-8879BBB0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CB82DD-E0BA-7A44-B9AC-7B8BC9D7C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251F79-67C8-E2EA-7B8A-4998333E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9D09A5-4C76-9901-940D-30BD37D2494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토큰으로 ‘</a:t>
            </a:r>
            <a:r>
              <a:rPr lang="en-US" altLang="ko-KR" b="1" dirty="0"/>
              <a:t>Title’ </a:t>
            </a:r>
            <a:r>
              <a:rPr lang="ko-KR" altLang="en-US" b="1" dirty="0"/>
              <a:t>그룹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Title.Medium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Title.Small</a:t>
            </a:r>
            <a:r>
              <a:rPr lang="en-US" altLang="ko-KR" dirty="0"/>
              <a:t>}*{Scale}</a:t>
            </a:r>
            <a:r>
              <a:rPr lang="ko-KR" altLang="en-US" dirty="0"/>
              <a:t>로 지정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Title.Large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[Font Size]</a:t>
            </a:r>
            <a:r>
              <a:rPr lang="ko-KR" altLang="en-US" dirty="0"/>
              <a:t>를 </a:t>
            </a:r>
            <a:r>
              <a:rPr lang="en-US" altLang="ko-KR" dirty="0"/>
              <a:t>{</a:t>
            </a:r>
            <a:r>
              <a:rPr lang="en-US" altLang="ko-KR" dirty="0" err="1"/>
              <a:t>Title.Medium</a:t>
            </a:r>
            <a:r>
              <a:rPr lang="en-US" altLang="ko-KR" dirty="0"/>
              <a:t>}*{Scale}</a:t>
            </a:r>
            <a:r>
              <a:rPr lang="ko-KR" altLang="en-US" dirty="0"/>
              <a:t>로 값을 입력</a:t>
            </a:r>
            <a:r>
              <a:rPr lang="en-US" altLang="ko-KR" dirty="0"/>
              <a:t> → [Create]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D9244C-514C-AAB0-D9DB-498934928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29716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969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BCE6-267B-1765-FEA8-DE95778B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472ED-7EC5-B8B5-F6AF-D380418DF7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A64280-FBCC-929C-C9F3-0F58FE6D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A2CF130-D5BD-5FA4-41BF-771A36445DE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토큰으로 ‘</a:t>
            </a:r>
            <a:r>
              <a:rPr lang="en-US" altLang="ko-KR" b="1" dirty="0"/>
              <a:t>Label’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 err="1"/>
              <a:t>기준값보다</a:t>
            </a:r>
            <a:r>
              <a:rPr lang="ko-KR" altLang="en-US" dirty="0"/>
              <a:t> 작은 경우 </a:t>
            </a:r>
            <a:r>
              <a:rPr lang="en-US" altLang="ko-KR" dirty="0"/>
              <a:t>[Font Size]</a:t>
            </a:r>
            <a:r>
              <a:rPr lang="ko-KR" altLang="en-US" dirty="0"/>
              <a:t>는 </a:t>
            </a:r>
            <a:r>
              <a:rPr lang="en-US" altLang="ko-KR" dirty="0"/>
              <a:t>{Default}/{Scale}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2"/>
            <a:r>
              <a:rPr lang="ko-KR" altLang="en-US" dirty="0"/>
              <a:t>다음 크기는 아래 그림과 같이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FCB96-3ACC-435C-AFFF-4AD3BADE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5" y="3964335"/>
            <a:ext cx="852292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78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5FB1-7099-BB1A-EB89-B192D785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FB47DC-B51F-A33E-3145-0EA6349660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7505BA-7F08-55BA-E5E2-32244A30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71FB13F-7273-0BF2-6278-71859F89998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토큰으로 ‘</a:t>
            </a:r>
            <a:r>
              <a:rPr lang="en-US" altLang="ko-KR" b="1" dirty="0"/>
              <a:t>Body’ </a:t>
            </a:r>
            <a:r>
              <a:rPr lang="ko-KR" altLang="en-US" b="1" dirty="0"/>
              <a:t>그룹 만들기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dirty="0">
                <a:solidFill>
                  <a:srgbClr val="587EA7"/>
                </a:solidFill>
              </a:rPr>
              <a:t>12</a:t>
            </a:r>
            <a:r>
              <a:rPr lang="ko-KR" altLang="en-US" dirty="0"/>
              <a:t>와 같은 크기로 ‘</a:t>
            </a:r>
            <a:r>
              <a:rPr lang="en-US" altLang="ko-KR" dirty="0" err="1"/>
              <a:t>Body.Small</a:t>
            </a:r>
            <a:r>
              <a:rPr lang="en-US" altLang="ko-KR" dirty="0"/>
              <a:t>’, ‘</a:t>
            </a:r>
            <a:r>
              <a:rPr lang="en-US" altLang="ko-KR" dirty="0" err="1"/>
              <a:t>Body.Medium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Body.Large</a:t>
            </a:r>
            <a:r>
              <a:rPr lang="en-US" altLang="ko-KR" dirty="0"/>
              <a:t>’ </a:t>
            </a:r>
            <a:r>
              <a:rPr lang="ko-KR" altLang="en-US" dirty="0"/>
              <a:t>를 만듦</a:t>
            </a:r>
            <a:r>
              <a:rPr lang="en-US" altLang="ko-KR" b="1" dirty="0"/>
              <a:t>			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3F28BA-6064-7A7E-92AF-586330A7F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17717"/>
            <a:ext cx="2592288" cy="32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25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4B17-385B-3F13-9A1B-DCAC4BB96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6DDE21-27F2-0848-16DF-3017C13260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EF1828-AF2D-13B6-8C50-D73B48BB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2E259BE-F914-BAF9-7BC3-B3E86A0EF12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토큰으로 폰트 두께 설정하기</a:t>
            </a:r>
            <a:endParaRPr lang="en-US" altLang="ko-KR" b="1" dirty="0"/>
          </a:p>
          <a:p>
            <a:pPr lvl="2"/>
            <a:r>
              <a:rPr lang="en-US" altLang="ko-KR" dirty="0"/>
              <a:t>[Name]</a:t>
            </a:r>
            <a:r>
              <a:rPr lang="ko-KR" altLang="en-US" dirty="0"/>
              <a:t>은 </a:t>
            </a:r>
            <a:r>
              <a:rPr lang="ko-KR" altLang="en-US" dirty="0" err="1"/>
              <a:t>피그마에서</a:t>
            </a:r>
            <a:r>
              <a:rPr lang="ko-KR" altLang="en-US" dirty="0"/>
              <a:t> 사용하는 폰트 두께 그대로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2"/>
            <a:r>
              <a:rPr lang="en-US" altLang="ko-KR" dirty="0"/>
              <a:t>[Font Weight]</a:t>
            </a:r>
            <a:r>
              <a:rPr lang="ko-KR" altLang="en-US" dirty="0"/>
              <a:t>도 똑같이 ‘</a:t>
            </a:r>
            <a:r>
              <a:rPr lang="en-US" altLang="ko-KR" dirty="0"/>
              <a:t>Bold’, ‘Medium’, ‘Regular’</a:t>
            </a:r>
            <a:r>
              <a:rPr lang="ko-KR" altLang="en-US" dirty="0"/>
              <a:t>를 입력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E6B83-8023-4B6F-B844-849F4170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7"/>
            <a:ext cx="2880320" cy="3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61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1EFF3-CF3E-E829-72E4-6F742C8D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084B3A-5317-B3C9-3D5E-556CF5E3C8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BB9D1E-2880-D30E-01C1-CC881C31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11534B4-24E8-F507-5199-559A42556A8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 err="1">
                <a:solidFill>
                  <a:srgbClr val="756567"/>
                </a:solidFill>
              </a:rPr>
              <a:t>타이포그래피</a:t>
            </a:r>
            <a:r>
              <a:rPr lang="ko-KR" altLang="en-US" b="1" dirty="0">
                <a:solidFill>
                  <a:srgbClr val="756567"/>
                </a:solidFill>
              </a:rPr>
              <a:t>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토큰으로 행간 설정하기</a:t>
            </a:r>
            <a:endParaRPr lang="en-US" altLang="ko-KR" b="1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항목은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135’, ‘140’, ‘150’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값을 ‘</a:t>
            </a:r>
            <a:r>
              <a:rPr lang="en-US" altLang="ko-KR" dirty="0"/>
              <a:t>135%’, ‘140%’ </a:t>
            </a:r>
            <a:r>
              <a:rPr lang="ko-KR" altLang="en-US" dirty="0"/>
              <a:t>그리고 ‘</a:t>
            </a:r>
            <a:r>
              <a:rPr lang="en-US" altLang="ko-KR" dirty="0"/>
              <a:t>150%’</a:t>
            </a:r>
            <a:r>
              <a:rPr lang="ko-KR" altLang="en-US" dirty="0"/>
              <a:t>로 지정</a:t>
            </a: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9E9C5-771E-3C4A-AA6B-E4FB636A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35176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4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8A11-89E5-144E-D944-5DBF6EEC7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D4D5E9-AFE5-F850-D3A6-1B87BF59CE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CCF39B-4420-7AAF-0B80-3B77FF71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CC83D33-201A-2294-174D-B179857CB7F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토큰 값 적용하기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작업 화면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Large’ </a:t>
            </a:r>
            <a:r>
              <a:rPr lang="ko-KR" altLang="en-US" dirty="0"/>
              <a:t>문자를 선택</a:t>
            </a:r>
            <a:endParaRPr lang="en-US" altLang="ko-KR" dirty="0"/>
          </a:p>
          <a:p>
            <a:pPr lvl="2"/>
            <a:r>
              <a:rPr lang="ko-KR" altLang="en-US" dirty="0"/>
              <a:t>토큰 옵션</a:t>
            </a:r>
            <a:r>
              <a:rPr lang="en-US" altLang="ko-KR" dirty="0"/>
              <a:t>[Font Family] </a:t>
            </a:r>
            <a:r>
              <a:rPr lang="ko-KR" altLang="en-US" dirty="0"/>
              <a:t>항목의 </a:t>
            </a:r>
            <a:r>
              <a:rPr lang="en-US" altLang="ko-KR" dirty="0"/>
              <a:t>‘Kor’</a:t>
            </a:r>
          </a:p>
          <a:p>
            <a:pPr lvl="2"/>
            <a:r>
              <a:rPr lang="en-US" altLang="ko-KR" dirty="0"/>
              <a:t>[Font Weight] </a:t>
            </a:r>
            <a:r>
              <a:rPr lang="ko-KR" altLang="en-US" dirty="0"/>
              <a:t>항목의 ‘</a:t>
            </a:r>
            <a:r>
              <a:rPr lang="en-US" altLang="ko-KR" dirty="0"/>
              <a:t>Bold’</a:t>
            </a:r>
          </a:p>
          <a:p>
            <a:pPr lvl="2"/>
            <a:r>
              <a:rPr lang="en-US" altLang="ko-KR" dirty="0"/>
              <a:t>[Line Height] </a:t>
            </a:r>
            <a:r>
              <a:rPr lang="ko-KR" altLang="en-US" dirty="0"/>
              <a:t>항목의 ‘</a:t>
            </a:r>
            <a:r>
              <a:rPr lang="en-US" altLang="ko-KR" dirty="0"/>
              <a:t>150’</a:t>
            </a:r>
          </a:p>
          <a:p>
            <a:pPr lvl="2"/>
            <a:r>
              <a:rPr lang="en-US" altLang="ko-KR" dirty="0"/>
              <a:t>[Font Size] </a:t>
            </a:r>
            <a:r>
              <a:rPr lang="ko-KR" altLang="en-US" dirty="0"/>
              <a:t>항목 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</a:t>
            </a:r>
          </a:p>
          <a:p>
            <a:pPr marL="447675" lvl="2" indent="0">
              <a:buNone/>
            </a:pPr>
            <a:r>
              <a:rPr lang="en-US" altLang="ko-KR" dirty="0"/>
              <a:t>	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17403-F6C0-5ED6-7618-216D4DAA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76872"/>
            <a:ext cx="3888432" cy="3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82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78032-6FC5-458D-BCED-DDD604A2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853E1F-837E-48B4-6D34-C723FBF51D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895632-6A1F-FC98-44D2-964F1CDD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9B70017-0BBA-64D5-F8A5-2214E33A542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→ [Text styles] </a:t>
            </a:r>
            <a:r>
              <a:rPr lang="ko-KR" altLang="en-US" dirty="0"/>
              <a:t>창이 열리면 우측의     를 클릭 →</a:t>
            </a:r>
            <a:r>
              <a:rPr lang="en-US" altLang="ko-KR" dirty="0"/>
              <a:t> </a:t>
            </a:r>
            <a:r>
              <a:rPr lang="ko-KR" altLang="en-US" dirty="0"/>
              <a:t>옵션 창에서 이름을 ‘</a:t>
            </a:r>
            <a:r>
              <a:rPr lang="en-US" altLang="ko-KR" dirty="0"/>
              <a:t>headline/Large’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r>
              <a:rPr lang="en-US" altLang="ko-KR" dirty="0"/>
              <a:t>	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06E86-5FEE-93F2-1308-905EFFD1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708920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5D4AEC-0A48-5125-C12E-3478483E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4403473" cy="2952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2EE70D-3FF3-FD08-4250-93C8EB13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062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ED1E3-079B-B722-D146-A241D365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1CF45D-7FAD-9287-5710-E0FC98757B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94A832-6FFB-321C-C272-3D9021C6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7140897-7641-639A-D783-03FD1F42F8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토큰 값 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0985-181F-EC88-2EE5-78B1F7C0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2896"/>
            <a:ext cx="4392488" cy="3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9B6B-DF01-C626-FBCB-1C4E2913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7566FE-D744-3DC1-3189-BC132B40B3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F27B9-0DD2-26FB-EE19-33FB1BA1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DB596AF-8F01-43E2-6926-4528EC00451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로컬 스타일 만들기</a:t>
            </a:r>
            <a:endParaRPr lang="en-US" altLang="ko-KR" b="1" dirty="0"/>
          </a:p>
          <a:p>
            <a:pPr lvl="2"/>
            <a:r>
              <a:rPr lang="en-US" altLang="ko-KR" dirty="0"/>
              <a:t>[Text] </a:t>
            </a:r>
            <a:r>
              <a:rPr lang="ko-KR" altLang="en-US" dirty="0"/>
              <a:t>메뉴 우측의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</a:t>
            </a:r>
            <a:r>
              <a:rPr lang="en-US" altLang="ko-KR" dirty="0"/>
              <a:t> </a:t>
            </a:r>
            <a:r>
              <a:rPr lang="ko-KR" altLang="en-US" dirty="0"/>
              <a:t>우측의    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headline/Medium’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D8013-5790-DC55-0C79-220E32FC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19" y="2708920"/>
            <a:ext cx="219106" cy="238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2CD5D-B8CD-CECC-EA2C-285005BF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2728489"/>
            <a:ext cx="198092" cy="222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24C4CA-4586-E7BE-1BC4-D5E3A111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573016"/>
            <a:ext cx="4464496" cy="3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2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1877-E6B9-C197-5BD8-3C544E3C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7E798D-45DA-E9F3-7E5F-97D32E63D8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개요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상단에 사각형 툴</a:t>
            </a:r>
            <a:r>
              <a:rPr lang="en-US" altLang="ko-KR" dirty="0"/>
              <a:t>(    )</a:t>
            </a:r>
            <a:r>
              <a:rPr lang="ko-KR" altLang="en-US" dirty="0"/>
              <a:t>로 컨테이너를 만듦 → 제목을 ‘</a:t>
            </a:r>
            <a:r>
              <a:rPr lang="en-US" altLang="ko-KR" dirty="0"/>
              <a:t>Overview’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79E57-1D44-2A14-0187-5B25621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72D84-D208-3772-C9AE-DBBB20E5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459116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459E78-74BA-F769-AE9D-D23F62C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19872" y="2276871"/>
            <a:ext cx="271463" cy="2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25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E64E4-A9D9-637B-8DEB-8BA51A96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B1612-E0CB-C143-7C4F-C12C6C930C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0852E6-DD25-AA72-1ABF-2B6DC88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21A87F4-1D75-91DD-FB64-A666CE9EC5D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 값 적용하여 로컬 스타일 만들기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토큰 값 적용하고 로컬 스타일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</a:t>
            </a:r>
            <a:r>
              <a:rPr lang="ko-KR" altLang="en-US" dirty="0"/>
              <a:t>의 ‘</a:t>
            </a:r>
            <a:r>
              <a:rPr lang="en-US" altLang="ko-KR" dirty="0"/>
              <a:t>Small’ </a:t>
            </a:r>
            <a:r>
              <a:rPr lang="ko-KR" altLang="en-US" dirty="0"/>
              <a:t>문자를 선택 → 토큰의 옵션을 설정</a:t>
            </a:r>
            <a:endParaRPr lang="en-US" altLang="ko-KR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rgbClr val="587EA7"/>
                </a:solidFill>
              </a:rPr>
              <a:t>04</a:t>
            </a:r>
            <a:r>
              <a:rPr lang="ko-KR" altLang="en-US" dirty="0"/>
              <a:t>의 과정을 반복하여 ‘</a:t>
            </a:r>
            <a:r>
              <a:rPr lang="en-US" altLang="ko-KR" dirty="0"/>
              <a:t>headline/Small’</a:t>
            </a:r>
            <a:r>
              <a:rPr lang="ko-KR" altLang="en-US" dirty="0"/>
              <a:t>로 로컬 스타일을 등록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87F1C-22BA-E25B-DFAD-631FA2EF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3160499" cy="3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56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C61B-19B4-9329-B472-36EE17994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D47D33-0446-0A82-763D-E8941B8489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11C652-DD46-453B-226B-9AF11B8E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CF90656-05FA-1217-BAAE-981253E38D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토큰 화면 </a:t>
            </a:r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[Import Styles]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창이 뜨면 ‘</a:t>
            </a:r>
            <a:r>
              <a:rPr lang="en-US" altLang="ko-KR" dirty="0"/>
              <a:t>Text’ </a:t>
            </a:r>
            <a:r>
              <a:rPr lang="ko-KR" altLang="en-US" dirty="0"/>
              <a:t>옵션만 선택하여 </a:t>
            </a:r>
            <a:r>
              <a:rPr lang="en-US" altLang="ko-KR" dirty="0"/>
              <a:t>[Import]</a:t>
            </a:r>
            <a:r>
              <a:rPr lang="ko-KR" altLang="en-US" dirty="0"/>
              <a:t>를 클릭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B9103-DE39-CF42-BDF0-89A01D15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5904656" cy="561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07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5EFE-9633-E38E-007E-2C7B15B0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E5C44D-5289-69FE-B73D-D54F73F7D2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56B87E-3DAC-4194-6914-1997821A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5EDA4A7-365E-780E-2186-A9CF7DB0BC2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로컬 스타일 불러오기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 옆의    를 클릭 → 원하는 요소만 </a:t>
            </a:r>
            <a:r>
              <a:rPr lang="en-US" altLang="ko-KR" dirty="0"/>
              <a:t>[Import] →</a:t>
            </a:r>
            <a:r>
              <a:rPr lang="ko-KR" altLang="en-US" dirty="0"/>
              <a:t> 하단의 </a:t>
            </a:r>
            <a:r>
              <a:rPr lang="en-US" altLang="ko-KR" dirty="0"/>
              <a:t>[Cancel]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BCC74-C995-E70C-2A49-91F7CFB71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5328592" cy="3118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ED3994-FC94-D4CD-0B7B-7FEB9F5C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59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4499-CDCF-9896-9AEF-956B6594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0D89B8-9184-12DE-FA72-5762FE87BF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B64983-83C9-5E82-FD12-990478E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00F0608-E3D3-4035-DA07-3D115F682E3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headline’ </a:t>
            </a:r>
            <a:r>
              <a:rPr lang="ko-KR" altLang="en-US" dirty="0"/>
              <a:t>그룹의 ‘</a:t>
            </a:r>
            <a:r>
              <a:rPr lang="en-US" altLang="ko-KR" dirty="0"/>
              <a:t>Large’ </a:t>
            </a:r>
            <a:r>
              <a:rPr lang="ko-KR" altLang="en-US" dirty="0"/>
              <a:t>요소를 마우스 오른쪽 클릭 → </a:t>
            </a:r>
            <a:r>
              <a:rPr lang="en-US" altLang="ko-KR" dirty="0"/>
              <a:t>[Edit Token]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옵션을 설정된 스타일로 변경 →</a:t>
            </a:r>
            <a:r>
              <a:rPr lang="en-US" altLang="ko-KR" dirty="0"/>
              <a:t> ‘Medium’</a:t>
            </a:r>
            <a:r>
              <a:rPr lang="ko-KR" altLang="en-US" dirty="0"/>
              <a:t>과 ‘</a:t>
            </a:r>
            <a:r>
              <a:rPr lang="en-US" altLang="ko-KR" dirty="0"/>
              <a:t>Small’</a:t>
            </a:r>
            <a:r>
              <a:rPr lang="ko-KR" altLang="en-US" dirty="0"/>
              <a:t>도 옵션을 변경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8645FD-E3FE-89D0-536A-5A8A2068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985"/>
            <a:ext cx="10339654" cy="437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811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4984-4691-F81E-BB52-F71394492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4BD8D1-2E7D-545F-97E8-AF1F08CFD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44461C-1657-E940-3A89-11337F47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F7A7839E-21CE-89F6-9C2B-BA550B22CBA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항목의 ‘</a:t>
            </a:r>
            <a:r>
              <a:rPr lang="en-US" altLang="ko-KR" dirty="0"/>
              <a:t>headline’</a:t>
            </a:r>
            <a:r>
              <a:rPr lang="ko-KR" altLang="en-US" dirty="0"/>
              <a:t>을 마우스 오른쪽 클릭하여 </a:t>
            </a:r>
            <a:r>
              <a:rPr lang="en-US" altLang="ko-KR" dirty="0"/>
              <a:t>[Duplicate]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2"/>
            <a:r>
              <a:rPr lang="ko-KR" altLang="en-US" dirty="0"/>
              <a:t>옵션 창에서 이름을 ‘</a:t>
            </a:r>
            <a:r>
              <a:rPr lang="en-US" altLang="ko-KR" dirty="0"/>
              <a:t>title’</a:t>
            </a:r>
            <a:r>
              <a:rPr lang="ko-KR" altLang="en-US" dirty="0"/>
              <a:t>로 변경 → </a:t>
            </a:r>
            <a:r>
              <a:rPr lang="en-US" altLang="ko-KR" dirty="0"/>
              <a:t>[Duplicate]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57C7D-6ED1-7AAD-0175-9CE99AAC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" y="3573693"/>
            <a:ext cx="8798068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6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5D95-4ADA-45B8-6FC7-8FDA1CE1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FAD1FC-52DE-C0B2-1CFD-DC28D9E2E1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C38EB4-12FA-C5B4-2A6C-BA217A3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A827B5C-0A8B-214C-5701-31B2C86E4E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title’ </a:t>
            </a:r>
            <a:r>
              <a:rPr lang="ko-KR" altLang="en-US" dirty="0"/>
              <a:t>그룹의 ‘</a:t>
            </a:r>
            <a:r>
              <a:rPr lang="en-US" altLang="ko-KR" dirty="0"/>
              <a:t>Large’, ‘Medium’, ‘Small’</a:t>
            </a:r>
            <a:r>
              <a:rPr lang="ko-KR" altLang="en-US" dirty="0"/>
              <a:t>의 옵션을 지정된 스타일로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BB1AE-F144-3425-F333-408E42B55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8720" y="3665550"/>
            <a:ext cx="12097344" cy="33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09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881E-F2DF-6F8A-3B45-4E4FAADC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B8BDDA-2181-9C2F-89D2-E4CC93874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041223-7A67-DEF8-AC64-68C15972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6AB7AD0-B06D-0293-E457-6C2894AF486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39AF81-CFC3-4361-2725-D7A7A172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8799" y="3235491"/>
            <a:ext cx="1227746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789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F3888-29AD-7BE1-5308-BA2563D4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2AF5B0-949C-0081-9F82-EEA198D851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8880EB-FB44-FEE2-F2A7-3E3F63B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51309E-6061-530E-D1AF-DA115A9C954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텍스트 옵션 수정하기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title’ </a:t>
            </a:r>
            <a:r>
              <a:rPr lang="ko-KR" altLang="en-US" dirty="0"/>
              <a:t>그룹을 복제하여 ‘</a:t>
            </a:r>
            <a:r>
              <a:rPr lang="en-US" altLang="ko-KR" dirty="0"/>
              <a:t>label’ </a:t>
            </a:r>
            <a:r>
              <a:rPr lang="ko-KR" altLang="en-US" dirty="0"/>
              <a:t>그룹과 ‘</a:t>
            </a:r>
            <a:r>
              <a:rPr lang="en-US" altLang="ko-KR" dirty="0"/>
              <a:t>body’ </a:t>
            </a:r>
            <a:r>
              <a:rPr lang="ko-KR" altLang="en-US" dirty="0"/>
              <a:t>그룹을 만들고 각 속성을 변경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0668E-204D-1325-BB15-EE69211A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3429000"/>
            <a:ext cx="10245038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12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E6A8D-FA61-478D-1551-0D70768A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7CEA2F-7D71-CCB0-2D73-FC2AE557BA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AB029-6586-25D1-B99A-232F500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FE6F054-6146-D477-F4E4-7215B817F69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토큰을 로컬 스타일로 내보내기</a:t>
            </a:r>
            <a:endParaRPr lang="en-US" altLang="ko-KR" b="1" dirty="0"/>
          </a:p>
          <a:p>
            <a:pPr lvl="2"/>
            <a:r>
              <a:rPr lang="en-US" altLang="ko-KR" dirty="0"/>
              <a:t>[Typography] </a:t>
            </a:r>
            <a:r>
              <a:rPr lang="ko-KR" altLang="en-US" dirty="0"/>
              <a:t>항목에 ‘</a:t>
            </a:r>
            <a:r>
              <a:rPr lang="en-US" altLang="ko-KR" dirty="0"/>
              <a:t>headline’, ‘title’, ‘label’ </a:t>
            </a:r>
            <a:r>
              <a:rPr lang="ko-KR" altLang="en-US" dirty="0"/>
              <a:t>그리고 ‘</a:t>
            </a:r>
            <a:r>
              <a:rPr lang="en-US" altLang="ko-KR" dirty="0"/>
              <a:t>body’ </a:t>
            </a:r>
            <a:r>
              <a:rPr lang="ko-KR" altLang="en-US" dirty="0"/>
              <a:t>그룹이 생성된 것을 확인 </a:t>
            </a:r>
            <a:endParaRPr lang="en-US" altLang="ko-KR" dirty="0"/>
          </a:p>
          <a:p>
            <a:pPr lvl="2"/>
            <a:r>
              <a:rPr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lang="en-US" altLang="ko-KR" dirty="0"/>
              <a:t>[Create styles]</a:t>
            </a:r>
            <a:r>
              <a:rPr lang="ko-KR" altLang="en-US" dirty="0"/>
              <a:t> ▶ ‘</a:t>
            </a:r>
            <a:r>
              <a:rPr lang="en-US" altLang="ko-KR" dirty="0"/>
              <a:t>Text’</a:t>
            </a:r>
            <a:r>
              <a:rPr lang="ko-KR" altLang="en-US" dirty="0"/>
              <a:t>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3009-7621-F17E-1F00-6BCF8BC5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87032"/>
            <a:ext cx="604867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79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9CD6-0B21-B062-6463-E5D5EC8E9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4D2103-DC9B-6FA1-95AF-1A8829948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2D90AD-4E57-D66C-0CE5-08BAB6BA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E3160C-7325-87BD-5226-94A69A70FF7C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로컬 스타일 확인하기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[Local styles] ‘Text styles’ </a:t>
            </a:r>
            <a:r>
              <a:rPr kumimoji="0" lang="ko-KR" altLang="en-US" dirty="0"/>
              <a:t>항목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E8420-3D6F-B8A1-34FF-B7A9AAC1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844824"/>
            <a:ext cx="1981477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22BF-340E-F836-0593-51BD8980F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7094B5-203A-9C94-F2EE-13A54A03C8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목적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E889B-6923-5EAC-B1C4-C0E6319A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7A15B-11DB-4681-0A70-5B34A55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79"/>
            <a:ext cx="4608512" cy="34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772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459C0-5C1A-638F-127F-3B68778C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43DD73-0D39-D879-AF86-375ECDA89B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8A114B-6618-E3CB-B316-E6D6D9CD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타이포그래피</a:t>
            </a:r>
            <a:endParaRPr lang="ko-KR" altLang="en-US" dirty="0"/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8D1E98B-6257-7EE2-4001-950676495B0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42493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로컬 스타일 불러오고 내보내기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스타일 적용하기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38412-0356-1F0E-F61C-9FA1234B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30768" cy="36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2A36C-1F0A-2CD8-E7FB-54F63EC67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6CB91-E160-5736-FBF7-B792FBD5A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아이콘과 형태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CEE7FF-27BC-2B1F-E585-9D79F3D631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1E33642D-9112-28FC-8D07-982CD436F8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아이콘 플러그인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[Material Design Icons]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693762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7C1C-10D1-97CB-E988-7708BED0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1B90A3-CE51-D402-EBB6-8BDFB4E5B7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700AF-97B3-B91D-67E3-C47237CE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1874163-1089-2776-5485-897FC41A30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아이콘 템플릿 구성하기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0E815F-0098-AD53-F3FD-5C83F963D7B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E7543C-52C4-F3E1-28F6-98D3287B7421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8658EF-9D23-2846-931D-BD59E311264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4266E0A-DD4F-9752-9175-0BF0159F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32856"/>
            <a:ext cx="3456384" cy="3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47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3396-E896-F433-17FD-218BD577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66FB7D-FFD2-A3AF-E0B6-F4E7981EAE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0260B5-2467-A1B6-5673-CC326A48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67B4F3-518B-712F-D7FA-9A8A288E8D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아이콘 종류 분류하기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기본적으로 가장 많이 사용하는 아이콘의 종류를 용도별로 분류해 제목을 구성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528E46-5D7A-25BD-DF18-614057F6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84838"/>
            <a:ext cx="6264696" cy="4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0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3513E-AB2A-3F59-D875-78B254D0E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3157EE-DF1E-5423-AFE1-EFD44DAC3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E4864-21E3-7DD1-CE5E-6EE4E031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1436B22-FA9B-A55D-71AB-9E1CA7EF912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▶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 ▶ ‘</a:t>
            </a:r>
            <a:r>
              <a:rPr kumimoji="0" lang="en-US" altLang="ko-KR" dirty="0"/>
              <a:t>Material’</a:t>
            </a:r>
            <a:r>
              <a:rPr kumimoji="0" lang="ko-KR" altLang="en-US" dirty="0"/>
              <a:t> 검색 ▶ </a:t>
            </a:r>
            <a:r>
              <a:rPr kumimoji="0" lang="en-US" altLang="ko-KR" dirty="0"/>
              <a:t>[Material Design Icons]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7E989F-2812-F346-3EDE-B1DFBF9F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7685" cy="24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DE7DED-2343-E216-DD99-2C2C109B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3184881" cy="35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28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BD02-FC92-D08A-C680-10CD2FD6C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BD9063B-7698-6D7A-0A92-F29574A044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855BB6-6E8D-91F5-E545-2B41B97D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9990098-11E8-359E-89E1-50DDE05EAE7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7368E-6FDD-885C-0273-19779BB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51600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13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42CD-A287-D12B-DBDD-88EAA83A6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100C36-F6E3-5732-C237-E08C30C66A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89F99B-2369-9952-BFDE-8A30BD7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EA2F078-5AA5-1505-B1E8-F200077F4D0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아이콘 선택하기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BAFBA2-5F64-6992-F3C4-3115AE54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4293"/>
            <a:ext cx="220058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62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1F7B-C0B9-7A06-AFB3-FC194B42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AA3B83-B91D-07EA-7C62-13EBAC99A6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98B41E-BD6C-2698-0724-44924553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6D7E599-5CE3-1336-4B61-75726AB11F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입력하기</a:t>
            </a:r>
            <a:endParaRPr lang="en-US" altLang="ko-KR" b="1" dirty="0"/>
          </a:p>
          <a:p>
            <a:pPr lvl="2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64CFB-C3D8-F775-0642-711E6641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4504191" cy="417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4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ACFC-C420-4873-FA7F-BEB4BC9B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D7D01E-4E56-889D-6462-533497B3CF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4F87A-6E54-5906-E706-6B0C4CD0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8DEBB60F-BB4C-256B-40BE-686CACA253B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화면에 배치하기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A4521-8090-CF6F-238C-245425EC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4032448" cy="41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E7CB5-860D-4307-AA9A-1126C197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959C38-B112-EA35-2552-A1A7A420F8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F16116-A642-DC10-E934-35B83FB2C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97077E1-9D97-20EE-A9E6-D1D5FFD06C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0CC57-0BBD-430C-AC58-0D29EA41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3801357" cy="42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534BF-7EE4-B531-B918-E019C59B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D88CEF-81B6-2FFB-F32D-BBA3905C6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원칙 작성하기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EE7EE1-FCF0-B3DC-99CE-F80B371B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03C6-BA30-9A99-2FF6-C82BAB6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3737595" cy="36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560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4E87-1B7B-7C07-C9FF-5A6BF7C7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5B54B6-171B-36D8-A9FB-27AEEC7F54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3285A3-C2F6-5C10-D8FE-3A2D6001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2C8FEAD-1C6D-9398-BC7B-4F2EC4432913}"/>
              </a:ext>
            </a:extLst>
          </p:cNvPr>
          <p:cNvSpPr txBox="1">
            <a:spLocks/>
          </p:cNvSpPr>
          <p:nvPr/>
        </p:nvSpPr>
        <p:spPr bwMode="auto">
          <a:xfrm>
            <a:off x="539552" y="1258688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컴포넌트로 등록하기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 아이콘이 컴포넌트로 등록됨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87CA6-4478-0727-4D65-03D7CB05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72816"/>
            <a:ext cx="2721452" cy="48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27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BF87-EE90-E70B-7445-05D35CEC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D143AD-0297-826F-6FDC-1DBBA9088E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7BBECB-9A10-53C0-A016-4C6F9AB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821D34E-57B1-AABC-164E-2E10BF0807C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[Layers]</a:t>
            </a:r>
            <a:r>
              <a:rPr kumimoji="0" lang="ko-KR" altLang="en-US" dirty="0"/>
              <a:t>를 확인</a:t>
            </a:r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964BC-B9C0-9F29-D98B-6023852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128792" cy="28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022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450E-C83B-60B0-2490-64FEE80C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E848E3-5E4D-0D7B-BE82-FF539DD5D8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3AE078-DC5F-B111-0A96-B01C5835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649DA9B-65A6-471E-86F7-B4F6D71A732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[Ctrl]+[R]</a:t>
            </a:r>
            <a:r>
              <a:rPr kumimoji="0" lang="ko-KR" altLang="en-US" dirty="0"/>
              <a:t>을 눌러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옵션 창을 열어 </a:t>
            </a:r>
            <a:r>
              <a:rPr kumimoji="0" lang="en-US" altLang="ko-KR" dirty="0"/>
              <a:t>[Rename to] </a:t>
            </a:r>
            <a:r>
              <a:rPr kumimoji="0" lang="ko-KR" altLang="en-US" dirty="0"/>
              <a:t>부분에 그룹이 될 이름을 작성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Action/’</a:t>
            </a:r>
            <a:r>
              <a:rPr kumimoji="0" lang="ko-KR" altLang="en-US" dirty="0"/>
              <a:t>를 입력한 뒤 ‘</a:t>
            </a:r>
            <a:r>
              <a:rPr kumimoji="0" lang="en-US" altLang="ko-KR" dirty="0"/>
              <a:t>Current name’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[Rename]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899F0-C09E-9716-B316-6AE27A9B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96744" cy="3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9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A802F-42D1-125C-2F6B-6578A419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316DF5E-2D3E-F671-AD30-298E99627A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8BB99C-9FBC-9DE0-1871-95D01D7F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12694C0-A7A2-027A-7CE9-DB7CE8F7B07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타이포그래피</a:t>
            </a:r>
            <a:r>
              <a:rPr kumimoji="0" lang="ko-KR" altLang="en-US" dirty="0"/>
              <a:t> 설정하고 토큰 내보내기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아이콘 이름으로 분류하기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 → </a:t>
            </a:r>
            <a:r>
              <a:rPr kumimoji="0" lang="en-US" altLang="ko-KR" dirty="0"/>
              <a:t>[Icon] </a:t>
            </a:r>
            <a:r>
              <a:rPr kumimoji="0" lang="ko-KR" altLang="en-US" dirty="0"/>
              <a:t>항목 아래에 ‘</a:t>
            </a:r>
            <a:r>
              <a:rPr kumimoji="0" lang="en-US" altLang="ko-KR" dirty="0"/>
              <a:t>Action’ </a:t>
            </a:r>
            <a:r>
              <a:rPr kumimoji="0" lang="ko-KR" altLang="en-US" dirty="0"/>
              <a:t>그룹 생성</a:t>
            </a:r>
            <a:endParaRPr kumimoji="0" lang="en-US" altLang="ko-KR" dirty="0"/>
          </a:p>
          <a:p>
            <a:pPr lvl="4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C939-66A0-94C4-793E-7AFEB0260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4" y="2578596"/>
            <a:ext cx="8332164" cy="33281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49439C-8DC5-4562-BEB6-748389E5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664" y="2665107"/>
            <a:ext cx="5055800" cy="3264288"/>
          </a:xfrm>
          <a:prstGeom prst="rect">
            <a:avLst/>
          </a:prstGeom>
          <a:ln>
            <a:solidFill>
              <a:srgbClr val="887577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015836-86B0-46E0-A136-D660D1C16F27}"/>
              </a:ext>
            </a:extLst>
          </p:cNvPr>
          <p:cNvSpPr/>
          <p:nvPr/>
        </p:nvSpPr>
        <p:spPr>
          <a:xfrm>
            <a:off x="5724128" y="2545223"/>
            <a:ext cx="648072" cy="595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D17F1-A984-4785-A38A-81E9987575EC}"/>
              </a:ext>
            </a:extLst>
          </p:cNvPr>
          <p:cNvSpPr/>
          <p:nvPr/>
        </p:nvSpPr>
        <p:spPr>
          <a:xfrm>
            <a:off x="5695890" y="5069341"/>
            <a:ext cx="3175825" cy="7359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5681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68E-B0DD-E253-B1E9-FC34CBD8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E0F3264-B7DF-C1D6-4209-FD2C261F64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16EA67-3902-0814-09C3-239701C6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B3612B5-9F4D-FA35-26FF-2AB9632681C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버튼</a:t>
            </a:r>
            <a:r>
              <a:rPr kumimoji="0" lang="en-US" altLang="ko-KR" dirty="0"/>
              <a:t>, </a:t>
            </a:r>
            <a:r>
              <a:rPr kumimoji="0" lang="ko-KR" altLang="en-US" dirty="0"/>
              <a:t>배너</a:t>
            </a:r>
            <a:r>
              <a:rPr kumimoji="0" lang="en-US" altLang="ko-KR" dirty="0"/>
              <a:t>, </a:t>
            </a:r>
            <a:r>
              <a:rPr kumimoji="0" lang="ko-KR" altLang="en-US" dirty="0" err="1"/>
              <a:t>뱃지</a:t>
            </a:r>
            <a:r>
              <a:rPr kumimoji="0" lang="ko-KR" altLang="en-US" dirty="0"/>
              <a:t> 등과 같은 컴포넌트 모양의 기준을 정함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가장자리의 둥근 정도를 지정해 크기별로 형태를 구성하는 것이 좋음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모서리의 각도나 곡선의 정도로 변주를 줄 수 있고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육각형이나 특정 도형에 의해 파여진 형태 등 다양한 모양으로 표시될 수 있음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형태는 구성 요소를 식별하고 브랜드를 표현하거나 주의를 집중시키는 역할을 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709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BF8A-AD46-2B4B-354A-3B2A78C81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55262F8-B4D0-BF4C-2130-1FEFA297D0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5246D2-F6B2-8A7C-B3A8-45F472BE3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DFE7817-B078-012E-CEF9-6F91FE4015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형태의 예시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넓이가 ‘</a:t>
            </a:r>
            <a:r>
              <a:rPr kumimoji="0" lang="en-US" altLang="ko-KR" dirty="0"/>
              <a:t>240’</a:t>
            </a:r>
            <a:r>
              <a:rPr kumimoji="0" lang="ko-KR" altLang="en-US" dirty="0"/>
              <a:t>인 형태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전체 크기에서 좌우 마진 값을 뺀 넓이 ‘</a:t>
            </a:r>
            <a:r>
              <a:rPr kumimoji="0" lang="en-US" altLang="ko-KR" dirty="0"/>
              <a:t>320’ </a:t>
            </a:r>
            <a:r>
              <a:rPr kumimoji="0" lang="ko-KR" altLang="en-US" dirty="0"/>
              <a:t>크기를 기본으로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크고 작은 가장자리 값을 조합해 형태를 구성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정해진 규칙보다는 제품과 서비스의 성격에</a:t>
            </a:r>
            <a:endParaRPr kumimoji="0" lang="en-US" altLang="ko-KR" dirty="0"/>
          </a:p>
          <a:p>
            <a:pPr marL="447675" lvl="2" indent="0">
              <a:buNone/>
            </a:pPr>
            <a:r>
              <a:rPr kumimoji="0" lang="ko-KR" altLang="en-US" dirty="0"/>
              <a:t>  맞춰 시각적인 균형을 생각하면서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7EFEE-D257-139E-00E0-09B4A4F7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068960"/>
            <a:ext cx="2952328" cy="3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8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0516-D71F-F40D-EE92-6ABC338C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79BF34-B0E6-C024-FD24-C0D97776CB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4E7A0E-4765-E7A2-99CD-1B25659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D56975-3B38-4F5C-92B2-BE1932D5B98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ko-KR" altLang="en-US" dirty="0"/>
              <a:t>가장자리의 둥근 정도를 설정하는 ‘</a:t>
            </a:r>
            <a:r>
              <a:rPr kumimoji="0" lang="en-US" altLang="ko-KR" dirty="0"/>
              <a:t>Radius’ </a:t>
            </a:r>
            <a:r>
              <a:rPr kumimoji="0" lang="ko-KR" altLang="en-US" dirty="0"/>
              <a:t>값은 기본 값의 변형을 주는 경우가 없기 때문에 토큰에 등록해도 되고 하지 않아도 됨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토큰 등록 </a:t>
            </a:r>
            <a:r>
              <a:rPr kumimoji="0" lang="en-US" altLang="ko-KR" dirty="0"/>
              <a:t>:</a:t>
            </a:r>
            <a:r>
              <a:rPr kumimoji="0" lang="ko-KR" altLang="en-US" dirty="0"/>
              <a:t> 토큰 화면을 열어 </a:t>
            </a:r>
            <a:r>
              <a:rPr kumimoji="0" lang="en-US" altLang="ko-KR" dirty="0"/>
              <a:t>[Border Radius] </a:t>
            </a:r>
            <a:r>
              <a:rPr kumimoji="0" lang="ko-KR" altLang="en-US" dirty="0"/>
              <a:t>항목 우측의    를 클릭한 뒤 옵션을 추가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A0DE2-189D-F409-DA1E-3B0417AD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306896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19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4AD7D-5ADD-60C9-0E07-3AF98BA7E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4B444-59F4-AFB1-8455-4D2DC283FA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223296-C9E5-5703-C4E4-1C383A0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6BF97BA-1518-6C49-6914-284E4E84D56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토큰으로 형태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kumimoji="0" lang="en-US" altLang="ko-KR" dirty="0"/>
              <a:t>[</a:t>
            </a:r>
            <a:r>
              <a:rPr kumimoji="0" lang="ko-KR" altLang="en-US" dirty="0"/>
              <a:t>그림 </a:t>
            </a:r>
            <a:r>
              <a:rPr kumimoji="0" lang="en-US" altLang="ko-KR" dirty="0"/>
              <a:t>7-10]</a:t>
            </a:r>
            <a:r>
              <a:rPr kumimoji="0" lang="ko-KR" altLang="en-US" dirty="0"/>
              <a:t> 기본 ‘</a:t>
            </a:r>
            <a:r>
              <a:rPr kumimoji="0" lang="en-US" altLang="ko-KR" dirty="0"/>
              <a:t>Base’ </a:t>
            </a:r>
            <a:r>
              <a:rPr kumimoji="0" lang="ko-KR" altLang="en-US" dirty="0"/>
              <a:t>값을 </a:t>
            </a:r>
            <a:r>
              <a:rPr kumimoji="0" lang="en-US" altLang="ko-KR" dirty="0"/>
              <a:t>4</a:t>
            </a:r>
            <a:r>
              <a:rPr kumimoji="0" lang="ko-KR" altLang="en-US" dirty="0"/>
              <a:t>로 설정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[Border Radius] </a:t>
            </a:r>
            <a:r>
              <a:rPr kumimoji="0" lang="ko-KR" altLang="en-US" dirty="0"/>
              <a:t>항목에 ‘</a:t>
            </a:r>
            <a:r>
              <a:rPr kumimoji="0" lang="en-US" altLang="ko-KR" dirty="0"/>
              <a:t>8’, ’12’, ’16’, ’24’, ’32’ </a:t>
            </a:r>
            <a:r>
              <a:rPr kumimoji="0" lang="ko-KR" altLang="en-US" dirty="0"/>
              <a:t>값을 등록한 내용임</a:t>
            </a:r>
            <a:endParaRPr kumimoji="0" lang="en-US" altLang="ko-KR" dirty="0"/>
          </a:p>
          <a:p>
            <a:pPr lvl="2"/>
            <a:endParaRPr lang="en-US" altLang="ko-KR" b="1" dirty="0">
              <a:solidFill>
                <a:srgbClr val="756567"/>
              </a:solidFill>
            </a:endParaRPr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A127E-E209-D858-42A9-75352C54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6048672" cy="35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21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10E6-1B4E-19C2-1D5F-69D6F840E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323C53-B7A1-E004-31D9-EF37F30C40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D04E33-DC82-87CA-F09D-AF7BBEC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아이콘과 형태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382016-2704-137C-8680-99900118B8E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09267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형태의 구성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기타 요소</a:t>
            </a:r>
            <a:endParaRPr lang="en-US" altLang="ko-KR" b="1" dirty="0">
              <a:solidFill>
                <a:srgbClr val="756567"/>
              </a:solidFill>
            </a:endParaRPr>
          </a:p>
          <a:p>
            <a:pPr lvl="2"/>
            <a:r>
              <a:rPr lang="ko-KR" altLang="en-US" dirty="0"/>
              <a:t>디자인 시스템은 변경 사항이 있다면 수시로 업데이트를 하고 필요한 부분을 추가하거나 제거하면서 사용함</a:t>
            </a:r>
            <a:endParaRPr lang="en-US" altLang="ko-KR" dirty="0"/>
          </a:p>
          <a:p>
            <a:pPr lvl="2"/>
            <a:r>
              <a:rPr lang="ko-KR" altLang="en-US" dirty="0"/>
              <a:t>따라서 상태를 나타내는 ‘</a:t>
            </a:r>
            <a:r>
              <a:rPr lang="en-US" altLang="ko-KR" dirty="0"/>
              <a:t>State’ </a:t>
            </a:r>
            <a:r>
              <a:rPr lang="ko-KR" altLang="en-US" dirty="0"/>
              <a:t>페이지는 꼭 필요하지 않다면 빈 공간으로 두고 필요할 때 상세 내용을 작성함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FCF28-299A-A7B7-8968-0777B51D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634549"/>
            <a:ext cx="349616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17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6765A-5A56-84E6-374C-7905512D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9FA760-7C9D-15CC-03E3-3E6337A09B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82952A-3362-99EC-F837-D7FC4E6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E280AF-DCCE-8C74-5BAB-986F6BE6C7C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E50B835-F2B0-7E1B-65BA-B39519069EC0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0BFCCB-7470-2D4A-6901-EC49B669E36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A2714F-070E-9D05-18AC-0D9E9A7B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88840"/>
            <a:ext cx="2736304" cy="40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6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D96-00A8-CF16-8733-E8539406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0FF5A4-2FA0-2F9E-E2E9-275EA8FED8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생성하기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Overview’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이름 부분을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[Ctrl]+[C]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[Foundation]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페이지에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붙여넣음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프레임의 넓이는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2245’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수정 → 개요의 내용을 삭제하고 파운데이션 개요를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839054-8E32-C486-C31A-4A48341A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11264E-7788-583F-83BB-E3C3999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7544853" cy="2172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70B00-6B83-131A-AADC-78F96285CBF1}"/>
              </a:ext>
            </a:extLst>
          </p:cNvPr>
          <p:cNvSpPr txBox="1"/>
          <p:nvPr/>
        </p:nvSpPr>
        <p:spPr>
          <a:xfrm>
            <a:off x="1043608" y="53732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페이지를 새로 그려도 되지만 같은 형식을 유지하기 위해 붙여넣기를 사용하는 것이 편하다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06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370D-F8EC-88A6-7934-F15278DD2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82F535-C762-E9C1-90B6-6701C3142D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항목을 환경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(Environment)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기초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(Base)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요소로 구분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환경에는 하위 항목인 그리드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대한 설명을 요약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4EF365-05E0-898B-D22C-8B41CF79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46403A-0DBB-C511-2909-440DDE8A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918" y="3189016"/>
            <a:ext cx="454405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79FFA-7C9D-AFE1-62F0-26208D985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85E503-F17E-CC2D-7B25-4FEE802022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기초 요소 작성하기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F381B4-CED0-41C9-6296-7994F064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1D5806-8447-F01C-1D29-9773E11F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876256" cy="32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시스템 구조 설계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개요와 파운데이션 기초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디자인 토큰의 활용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컬러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타이포그래피</a:t>
            </a:r>
            <a:endParaRPr lang="ko-KR" altLang="en-US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아이콘과 형태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A6836-19D9-05AE-4E92-C261E2F87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ACC7BB-73E4-BE44-110A-41BAE17571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페이지 완성하기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FE1A4F-519E-689B-774D-2538140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D6AEF5-E97F-6B05-C4D1-5F1E163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75525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BE6A-1F40-DCA8-E0A6-59AB4EA8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2F9832D-94D4-93CE-8108-525D87AF3A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파운데이션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파운데이션 항목 프레임 추가하기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2373FF-2FD4-CDB6-0326-EBEBE795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4B668-84DC-7589-9F52-145223D3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724128" cy="40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C33F-1420-4854-2F93-D8788FC00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E5B45B-C733-FFDA-25A6-FA090BDD2A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6A9B9D-F01C-D349-D639-33CAF807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2A7801-B5BA-9F2C-DF2B-2569A922FC26}"/>
              </a:ext>
            </a:extLst>
          </p:cNvPr>
          <p:cNvGrpSpPr/>
          <p:nvPr/>
        </p:nvGrpSpPr>
        <p:grpSpPr>
          <a:xfrm>
            <a:off x="971600" y="1844824"/>
            <a:ext cx="7416824" cy="4680520"/>
            <a:chOff x="971600" y="1844824"/>
            <a:chExt cx="7416824" cy="42484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467B7B-79D4-1547-2407-EED00AEF749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B78DC7-85DF-E3A7-AA34-8C983E7DDD1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D5032F-4E83-8C22-1F50-67914A02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2280032" cy="44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4A9F-005C-A547-4239-E54ECBC0C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5EB007-F5CA-BE81-AEFA-270BDB405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페이지의 프레임 크기는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1800’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3500’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우측 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Small’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Grid’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내부에 배치한 뒤 해당 프레임에 대한 속성을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1D812D-C70E-514D-BADA-C83488FD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C85E7-EDF8-00AA-D71E-10F4942E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468642" cy="14861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565C08-E793-32DC-AD39-5377BE63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08920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9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094F-28AB-9377-F37F-DAB17BCF8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845504-ACE4-F59B-18A5-8A188FDF31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82C199-0F90-C29F-8413-B3851AD7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A3ACF2-19BA-05BD-CC46-35BA4308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7698413" cy="36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87CD4-E4AC-B7E1-0A4A-AB6A34DC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135AA-C141-E54A-BBCA-D3C1A598A97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모바일 그리드 시스템 구성하기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 → 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7D94F-777D-BC65-0B0C-70D41320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2ED2B-93E6-4E51-75D7-1088319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48475" cy="3401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47E5BB-EA16-E1B4-9A81-661FD87E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5BE26-E80A-8003-0C62-2C2212E9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939991-CCCD-C2B9-6AD3-7FE5B7E2A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선택하고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/>
            <a:r>
              <a:rPr lang="ko-KR" altLang="en-US" dirty="0"/>
              <a:t>프레임의 크기를 갤럭시 탭</a:t>
            </a:r>
            <a:r>
              <a:rPr lang="en-US" altLang="ko-KR" dirty="0"/>
              <a:t>S10 </a:t>
            </a:r>
            <a:r>
              <a:rPr lang="ko-KR" altLang="en-US" dirty="0"/>
              <a:t>기준 크기인 넓이 ‘</a:t>
            </a:r>
            <a:r>
              <a:rPr lang="en-US" altLang="ko-KR" dirty="0"/>
              <a:t>800’ </a:t>
            </a:r>
            <a:r>
              <a:rPr lang="ko-KR" altLang="en-US" dirty="0"/>
              <a:t>높이 ‘</a:t>
            </a:r>
            <a:r>
              <a:rPr lang="en-US" altLang="ko-KR" dirty="0"/>
              <a:t>1280’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E3F05D-EB4D-6336-49F0-C56DBBA5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C9811-2255-89D7-3526-B5307E3C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459116" cy="1486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C337B6-001C-D159-2061-DFBA14B5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7A52C-402B-1ACF-031B-041F8998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BD5F05-C6BB-752D-B550-E922648F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F1236-D2E3-C29D-E88D-1389FA39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F113E-3CB6-E973-EF50-CB1A4950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6155389" cy="40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18AE-9C45-D944-53C7-6DE0C3E1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1A4BD5A-24A0-84D0-61EF-92AEE2BE45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타블렛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그리드 시스템 구성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[Layout grid] </a:t>
            </a:r>
            <a:r>
              <a:rPr lang="ko-KR" altLang="en-US" dirty="0"/>
              <a:t>메뉴에서    를 클릭 → 그리드의 형태를 ‘</a:t>
            </a:r>
            <a:r>
              <a:rPr lang="en-US" altLang="ko-KR" dirty="0"/>
              <a:t>Columns’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옵션에서 컬럼 ‘</a:t>
            </a:r>
            <a:r>
              <a:rPr lang="en-US" altLang="ko-KR" dirty="0"/>
              <a:t>8’, </a:t>
            </a:r>
            <a:r>
              <a:rPr lang="ko-KR" altLang="en-US" dirty="0"/>
              <a:t>마진 ‘</a:t>
            </a:r>
            <a:r>
              <a:rPr lang="en-US" altLang="ko-KR" dirty="0"/>
              <a:t>30’, </a:t>
            </a:r>
            <a:r>
              <a:rPr lang="ko-KR" altLang="en-US" dirty="0"/>
              <a:t>그리고 </a:t>
            </a:r>
            <a:r>
              <a:rPr lang="ko-KR" altLang="en-US" dirty="0" err="1"/>
              <a:t>거터</a:t>
            </a:r>
            <a:r>
              <a:rPr lang="ko-KR" altLang="en-US" dirty="0"/>
              <a:t> 값을 ‘</a:t>
            </a:r>
            <a:r>
              <a:rPr lang="en-US" altLang="ko-KR" dirty="0"/>
              <a:t>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05660F-DEDB-BFF3-27F3-11649E20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CD9F9-6E04-3D73-668F-4D037665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76872"/>
            <a:ext cx="198092" cy="222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68F308-6839-F396-00EF-882EF5A9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68960"/>
            <a:ext cx="4686954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84364A-F094-1AA4-3800-A23076E8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0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9F1F-66B5-F8CB-CB63-47775A6B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49F4B12-130E-1458-4398-29FCB31511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ko-KR" altLang="en-US" dirty="0"/>
              <a:t>데스크톱 그리드 옵션의 속성을 작성 → 프레임 툴</a:t>
            </a:r>
            <a:r>
              <a:rPr lang="en-US" altLang="ko-KR" dirty="0"/>
              <a:t>(   )</a:t>
            </a:r>
            <a:r>
              <a:rPr lang="ko-KR" altLang="en-US" dirty="0"/>
              <a:t>로 ‘</a:t>
            </a:r>
            <a:r>
              <a:rPr lang="en-US" altLang="ko-KR" dirty="0"/>
              <a:t>Grid’ </a:t>
            </a:r>
            <a:r>
              <a:rPr lang="ko-KR" altLang="en-US" dirty="0"/>
              <a:t>프레임 내부를 드래그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넓이 ‘</a:t>
            </a:r>
            <a:r>
              <a:rPr lang="en-US" altLang="ko-KR" dirty="0"/>
              <a:t>1440’, </a:t>
            </a:r>
            <a:r>
              <a:rPr lang="ko-KR" altLang="en-US" dirty="0"/>
              <a:t>높이 ‘</a:t>
            </a:r>
            <a:r>
              <a:rPr lang="en-US" altLang="ko-KR" dirty="0"/>
              <a:t>1024’</a:t>
            </a:r>
            <a:r>
              <a:rPr lang="ko-KR" altLang="en-US" dirty="0"/>
              <a:t>로 지정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7B6E62-8A0C-25D8-C579-B10E5948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C4B7F-D99E-79F1-3194-5623952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92432" cy="1457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7FAED9-3D0F-E1BB-9711-06D4ED88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76872"/>
            <a:ext cx="213172" cy="2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디자인 시스템 구축 실습으로 디자인 시스템의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디자인 토큰 시스템을 활용하여 디자인 시스템을 구축해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토큰 기능을 활용해 로컬 스타일을 불러오고 내보낼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E5DF1-C2A8-89FC-8414-08C1D4D0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8420CB-CBA7-E6D5-3A73-A1C79F7C21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F09A2D-9588-74AD-36A7-80E14695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DE688D-1BD3-530D-CA78-69417F3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276872"/>
            <a:ext cx="198092" cy="222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3F1DF9-B36A-2823-2053-FB614124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276872"/>
            <a:ext cx="643979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455EB-69ED-2F00-A535-983DD69FF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A4D0BE-BB59-374D-C17F-9551BAB647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데스크톱 그리드 시스템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[Layout grid]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   를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그리드의 형태를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Columns’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옵션에서 컬럼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64’,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거터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67825C-A1E3-B9CB-1DB4-9859EA6A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3588E-51A6-C512-9F37-C08E9B2A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7911"/>
            <a:ext cx="5268060" cy="3515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5AC85-2B2D-8706-6306-12AB989D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77D0-24E9-2580-F3D1-115C4B0F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FB97E2-1C54-2ACE-3C57-49DD560507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그리드 시스템 완성하기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C94801-506F-3EA1-FCA2-C24A3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1C9E73-8116-2F95-8D31-7D944CBD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5"/>
            <a:ext cx="3559389" cy="4320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FFD1C-284D-A53D-2856-D2E2DADEDA17}"/>
              </a:ext>
            </a:extLst>
          </p:cNvPr>
          <p:cNvSpPr txBox="1"/>
          <p:nvPr/>
        </p:nvSpPr>
        <p:spPr>
          <a:xfrm>
            <a:off x="4788024" y="5301208"/>
            <a:ext cx="449999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디바이스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크기별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마진 값에 맞는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사각형을 만들고 좌우에 배치한 뒤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색상을 추가하면 된다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..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462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64D5-ABE9-88DB-32C6-442B0607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049C8A-AC9E-CF93-8387-448A9E7C1D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그리드 시스템 페이지 구성하기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A44216-3D4A-4FBD-E8AD-ACCD82DF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166900-A431-99B2-CE06-98B3376FE687}"/>
              </a:ext>
            </a:extLst>
          </p:cNvPr>
          <p:cNvGrpSpPr/>
          <p:nvPr/>
        </p:nvGrpSpPr>
        <p:grpSpPr>
          <a:xfrm>
            <a:off x="683568" y="2204865"/>
            <a:ext cx="7948172" cy="2376264"/>
            <a:chOff x="683568" y="2204865"/>
            <a:chExt cx="7948172" cy="2376264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F761E7F3-E5F1-45B3-B549-0A03741CEB75}"/>
                </a:ext>
              </a:extLst>
            </p:cNvPr>
            <p:cNvSpPr/>
            <p:nvPr/>
          </p:nvSpPr>
          <p:spPr>
            <a:xfrm>
              <a:off x="699267" y="2204865"/>
              <a:ext cx="7920000" cy="2376264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1593E691-5C02-D782-CD88-8DE16B0AB11E}"/>
                </a:ext>
              </a:extLst>
            </p:cNvPr>
            <p:cNvSpPr txBox="1"/>
            <p:nvPr/>
          </p:nvSpPr>
          <p:spPr>
            <a:xfrm>
              <a:off x="699267" y="2758047"/>
              <a:ext cx="7932473" cy="1679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반응형 또는 적응형 디자인에서 브라우저의 크기가 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등과 같이 특정 넓이가 되었을 때 디자인이 변경되는 지점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모바일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데스크톱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3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개의 브레이크 포인트만 있기도 하고 모바일과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타블렛의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가로세로 간격 등을 모두 고려하여 더 많은 브레이크 포인트를 지정함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F24F20F-97CA-8D16-A7A0-1EE626E846F6}"/>
                </a:ext>
              </a:extLst>
            </p:cNvPr>
            <p:cNvSpPr/>
            <p:nvPr/>
          </p:nvSpPr>
          <p:spPr>
            <a:xfrm>
              <a:off x="683568" y="2204865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863C7E01-9104-5390-FDAB-338895C171A6}"/>
                </a:ext>
              </a:extLst>
            </p:cNvPr>
            <p:cNvSpPr txBox="1"/>
            <p:nvPr/>
          </p:nvSpPr>
          <p:spPr>
            <a:xfrm>
              <a:off x="2267744" y="2204865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브레이크 포인트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831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토큰의 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560" y="3356992"/>
            <a:ext cx="806489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토큰에 간격과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엘리베이션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커뮤니티의 활용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토큰을 활용한 간격과 </a:t>
            </a:r>
            <a:r>
              <a:rPr lang="ko-KR" altLang="en-US" dirty="0" err="1"/>
              <a:t>엘리베이션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2"/>
            <a:r>
              <a:rPr lang="ko-KR" altLang="en-US" dirty="0"/>
              <a:t>디자인 토큰을 활용하여 컴포넌트의 간격</a:t>
            </a:r>
            <a:r>
              <a:rPr lang="en-US" altLang="ko-KR" dirty="0"/>
              <a:t>(Spacing)</a:t>
            </a:r>
            <a:r>
              <a:rPr lang="ko-KR" altLang="en-US" dirty="0"/>
              <a:t>과 </a:t>
            </a:r>
            <a:r>
              <a:rPr lang="ko-KR" altLang="en-US" dirty="0" err="1"/>
              <a:t>엘리베이션</a:t>
            </a:r>
            <a:r>
              <a:rPr lang="en-US" altLang="ko-KR" dirty="0"/>
              <a:t>(Elevation) </a:t>
            </a:r>
            <a:r>
              <a:rPr lang="ko-KR" altLang="en-US" dirty="0"/>
              <a:t>값을 설정</a:t>
            </a:r>
            <a:endParaRPr lang="en-US" altLang="ko-KR" dirty="0"/>
          </a:p>
          <a:p>
            <a:pPr lvl="2"/>
            <a:r>
              <a:rPr lang="ko-KR" altLang="en-US" dirty="0"/>
              <a:t>간격은 ‘</a:t>
            </a:r>
            <a:r>
              <a:rPr lang="en-US" altLang="ko-KR" dirty="0"/>
              <a:t>8dp’ </a:t>
            </a:r>
            <a:r>
              <a:rPr lang="ko-KR" altLang="en-US" dirty="0"/>
              <a:t>디자인을 고려한 ‘</a:t>
            </a:r>
            <a:r>
              <a:rPr lang="en-US" altLang="ko-KR" dirty="0"/>
              <a:t>8dp grid’</a:t>
            </a:r>
            <a:r>
              <a:rPr lang="ko-KR" altLang="en-US" dirty="0"/>
              <a:t>를 기본으로 제작</a:t>
            </a:r>
            <a:endParaRPr lang="en-US" altLang="ko-KR" dirty="0"/>
          </a:p>
          <a:p>
            <a:pPr lvl="2"/>
            <a:r>
              <a:rPr lang="ko-KR" altLang="en-US" dirty="0"/>
              <a:t>또한 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가이드의 </a:t>
            </a:r>
            <a:r>
              <a:rPr lang="ko-KR" altLang="en-US" dirty="0" err="1"/>
              <a:t>타이포그래피를</a:t>
            </a:r>
            <a:r>
              <a:rPr lang="ko-KR" altLang="en-US" dirty="0"/>
              <a:t> 대비하여 ‘</a:t>
            </a:r>
            <a:r>
              <a:rPr lang="en-US" altLang="ko-KR" dirty="0"/>
              <a:t>4dp grid’ </a:t>
            </a:r>
            <a:r>
              <a:rPr lang="ko-KR" altLang="en-US" dirty="0"/>
              <a:t>간격도 함께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DE5BE-382D-BA69-D2D9-F28884F5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5037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C58F8B5-8C9B-4938-2C59-D91E7C36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348880"/>
            <a:ext cx="4134222" cy="359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7C0E-67CD-96D5-6D8B-43CFB56F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3E36C-6336-1102-0056-90DE942C0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 페이지 작성하기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크기에 맞는 사각형을 그림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‘4dp’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8dp’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간격을 나누어 작성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9B7AFF-0BE6-284C-336F-2AA42087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0A0CF-B9A3-623D-8BC8-0E6F0794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3816424" cy="34026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2AF452-1441-3D1F-FC04-BB00D36E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6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6CE20-66CA-8AD9-8702-529DB8631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307FD-59FF-6A24-8D5A-D216B279C4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A13797-EDFB-C5BF-C4ED-B5BDDC70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A7FE2-4B91-123E-FAF5-5AEE897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3816424" cy="40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C6E4-3D23-415A-48C8-603DEC11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B2D71B-7AC1-1B71-B486-D60D69D87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실행하기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lang="en-US" altLang="ko-KR" dirty="0"/>
              <a:t>[New empty file] </a:t>
            </a:r>
            <a:r>
              <a:rPr lang="ko-KR" altLang="en-US" dirty="0"/>
              <a:t>버튼을 클릭 → 토큰 스튜디오 실행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666311-C8ED-203C-D4BE-8A063E49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C50D5-7B47-AFF4-4D21-AA6FF253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344840" cy="3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디자인 시스템 구조 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83" y="3356992"/>
            <a:ext cx="878497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구조의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디자인 시스템 구축 실습의 이해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36F5-8D73-CA12-0E49-98D400B9D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FF59FB-7CB6-4253-96C9-9F4AD9FCE3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[Spacing] </a:t>
            </a:r>
            <a:r>
              <a:rPr lang="ko-KR" altLang="en-US" dirty="0"/>
              <a:t>항목 우측의     를 클릭→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으로 이름을 지정 </a:t>
            </a:r>
            <a:endParaRPr lang="en-US" altLang="ko-KR" dirty="0"/>
          </a:p>
          <a:p>
            <a:pPr lvl="2"/>
            <a:r>
              <a:rPr lang="en-US" altLang="ko-KR" dirty="0"/>
              <a:t>‘4dp’ </a:t>
            </a:r>
            <a:r>
              <a:rPr lang="ko-KR" altLang="en-US" dirty="0"/>
              <a:t>간격을 유지하므로 </a:t>
            </a:r>
            <a:r>
              <a:rPr lang="en-US" altLang="ko-KR" dirty="0"/>
              <a:t>[Value] </a:t>
            </a:r>
            <a:r>
              <a:rPr lang="ko-KR" altLang="en-US" dirty="0"/>
              <a:t>옵션에 ‘</a:t>
            </a:r>
            <a:r>
              <a:rPr lang="en-US" altLang="ko-KR" dirty="0"/>
              <a:t>4’</a:t>
            </a:r>
            <a:r>
              <a:rPr lang="ko-KR" altLang="en-US" dirty="0"/>
              <a:t>를 입력한 뒤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33760-20CF-30C3-16A2-8CF0960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F96B-5271-39A2-420A-59DCBC15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30419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42311-5C44-CAD2-E1BD-B546C719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5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A1051-25B5-F03C-3F49-0FD65FE7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166108-0247-BCC6-C554-BB5BC4CC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‘Spacing.’</a:t>
            </a:r>
            <a:r>
              <a:rPr lang="ko-KR" altLang="en-US" dirty="0"/>
              <a:t>이 이미 지정되어 있으므로 ‘</a:t>
            </a:r>
            <a:r>
              <a:rPr lang="en-US" altLang="ko-KR" dirty="0"/>
              <a:t>8’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lvl="2"/>
            <a:r>
              <a:rPr lang="en-US" altLang="ko-KR" dirty="0"/>
              <a:t>[Value] </a:t>
            </a:r>
            <a:r>
              <a:rPr lang="ko-KR" altLang="en-US" dirty="0"/>
              <a:t>값 </a:t>
            </a:r>
            <a:r>
              <a:rPr lang="en-US" altLang="ko-KR" dirty="0"/>
              <a:t>{ }</a:t>
            </a:r>
            <a:r>
              <a:rPr lang="ko-KR" altLang="en-US" dirty="0"/>
              <a:t>안에 ‘</a:t>
            </a:r>
            <a:r>
              <a:rPr lang="en-US" altLang="ko-KR" dirty="0"/>
              <a:t>4’</a:t>
            </a:r>
            <a:r>
              <a:rPr lang="ko-KR" altLang="en-US" dirty="0"/>
              <a:t>의 변수 값을 가진 ‘</a:t>
            </a:r>
            <a:r>
              <a:rPr lang="en-US" altLang="ko-KR" dirty="0" err="1"/>
              <a:t>Spacing.BaseSpacing</a:t>
            </a:r>
            <a:r>
              <a:rPr lang="en-US" altLang="ko-KR" dirty="0"/>
              <a:t>’</a:t>
            </a:r>
            <a:r>
              <a:rPr lang="ko-KR" altLang="en-US" dirty="0"/>
              <a:t>과 ‘*</a:t>
            </a:r>
            <a:r>
              <a:rPr lang="en-US" altLang="ko-KR" dirty="0"/>
              <a:t>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EBC06-1B84-3621-ED16-D60705AC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0B1E90-336B-B019-055F-72AACC4C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480720" cy="29872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6C22B-6371-78C8-BD9A-036E5F1D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3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7FED-F569-83CC-0ED6-BC9D9291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F6A3D85-E432-CDCA-171F-0C331934CC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Spacing’ </a:t>
            </a:r>
            <a:r>
              <a:rPr lang="ko-KR" altLang="en-US" dirty="0"/>
              <a:t>그룹 옆의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에 ‘</a:t>
            </a:r>
            <a:r>
              <a:rPr lang="en-US" altLang="ko-KR" dirty="0"/>
              <a:t>4’</a:t>
            </a:r>
            <a:r>
              <a:rPr lang="ko-KR" altLang="en-US" dirty="0"/>
              <a:t>가 추가된 ‘</a:t>
            </a:r>
            <a:r>
              <a:rPr lang="en-US" altLang="ko-KR" dirty="0"/>
              <a:t>12’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/>
            <a:r>
              <a:rPr lang="en-US" altLang="ko-KR" dirty="0"/>
              <a:t>[Value]</a:t>
            </a:r>
            <a:r>
              <a:rPr lang="ko-KR" altLang="en-US" dirty="0"/>
              <a:t>에 ‘</a:t>
            </a:r>
            <a:r>
              <a:rPr lang="en-US" altLang="ko-KR" dirty="0"/>
              <a:t>{</a:t>
            </a:r>
            <a:r>
              <a:rPr lang="en-US" altLang="ko-KR" dirty="0" err="1"/>
              <a:t>Spacing.BaseSpacing</a:t>
            </a:r>
            <a:r>
              <a:rPr lang="en-US" altLang="ko-KR" dirty="0"/>
              <a:t>}*3’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입력 →</a:t>
            </a:r>
            <a:r>
              <a:rPr lang="en-US" altLang="ko-KR" dirty="0"/>
              <a:t> [Create]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05662B-CD2E-1EAF-7DC7-F165140F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68B91-7EB4-B956-1172-99A70F02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10715"/>
            <a:ext cx="5068007" cy="34866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28104C-6476-8ED1-ABF0-6559364BB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5C7B-B07D-14E2-587D-1CB109B2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92DBAF-4E13-8F53-F67F-5CF79F9C42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간격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같은 방법으로 ‘</a:t>
            </a:r>
            <a:r>
              <a:rPr lang="en-US" altLang="ko-KR" dirty="0"/>
              <a:t>4’</a:t>
            </a:r>
            <a:r>
              <a:rPr lang="ko-KR" altLang="en-US" dirty="0"/>
              <a:t>의 배수로 간격을 추가하여 하위 요소를 ‘</a:t>
            </a:r>
            <a:r>
              <a:rPr lang="en-US" altLang="ko-KR" dirty="0"/>
              <a:t>80’</a:t>
            </a:r>
            <a:r>
              <a:rPr lang="ko-KR" altLang="en-US" dirty="0"/>
              <a:t>까지 만듦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EEDF31-3114-2D1F-5776-D3718B5A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EECD3-C0F6-5EF4-3195-73FF008A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2776244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D34CC1-6E19-436E-92E6-E8DF90DAF12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3010320" cy="2086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04DB4-B33B-450B-90BA-B156897EF856}"/>
              </a:ext>
            </a:extLst>
          </p:cNvPr>
          <p:cNvSpPr txBox="1"/>
          <p:nvPr/>
        </p:nvSpPr>
        <p:spPr>
          <a:xfrm>
            <a:off x="3995936" y="2348880"/>
            <a:ext cx="4600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오토레이아웃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833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4147-3D8F-A742-0263-7837C88A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07D4AB-885B-7703-39EC-17AD81CFA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토큰으로 간격 설정하기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7FCF06-23CA-0DA2-1103-4398E5A7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AB5CA73B-0505-8F02-D42F-86AF4A1F51C4}"/>
              </a:ext>
            </a:extLst>
          </p:cNvPr>
          <p:cNvGrpSpPr/>
          <p:nvPr/>
        </p:nvGrpSpPr>
        <p:grpSpPr>
          <a:xfrm>
            <a:off x="683568" y="1844824"/>
            <a:ext cx="7948172" cy="4927822"/>
            <a:chOff x="656275" y="1772815"/>
            <a:chExt cx="7948172" cy="4567782"/>
          </a:xfrm>
        </p:grpSpPr>
        <p:sp>
          <p:nvSpPr>
            <p:cNvPr id="4" name="Google Shape;169;p13">
              <a:extLst>
                <a:ext uri="{FF2B5EF4-FFF2-40B4-BE49-F238E27FC236}">
                  <a16:creationId xmlns:a16="http://schemas.microsoft.com/office/drawing/2014/main" id="{73BB49BD-02A4-FDFD-6072-BD5874A6E249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5" name="Google Shape;170;p13">
              <a:extLst>
                <a:ext uri="{FF2B5EF4-FFF2-40B4-BE49-F238E27FC236}">
                  <a16:creationId xmlns:a16="http://schemas.microsoft.com/office/drawing/2014/main" id="{7FB20C2B-1524-478A-D771-E64FD836996B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메뉴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(    )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클릭 →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[Preference] ▶ [Nudge amount]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선택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8px’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씩 움직일 수 있도록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8’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변경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[Ctrl]+[P]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누르고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Nudge amount’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를 입력 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 창을 열어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Big nudge’</a:t>
              </a:r>
            </a:p>
            <a:p>
              <a:pPr marL="266700" marR="0" lvl="1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수치를 변경할 수 있음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33408994-3045-F633-2B47-B2AC5382A036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D5EDD8C9-33AA-1949-A21C-F4F8F1CD19C8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[Nudge amount]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옵션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9D91764-DF73-C920-9CCC-CD7CA29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2880320" cy="1265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AF600E-D143-3512-736A-CE0F10F2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365104"/>
            <a:ext cx="2808312" cy="16173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407A42-4C58-EFF9-E608-20F1E2486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564904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8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7DA3-1C9D-FCA4-C653-55F8ED0B0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25FB3D-276A-ACD2-FFB2-FD76709AEA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접속하기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>
                <a:latin typeface="맑은 고딕"/>
                <a:ea typeface="맑은 고딕" panose="020B0503020000020004" pitchFamily="50" charset="-127"/>
              </a:rPr>
              <a:t>피그마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메뉴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(    )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클릭 →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[Back to files]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선택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홈 화면 좌측 하단의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[Explore Community]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2AC5A7-F563-3A89-8149-44E95C46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2849C7-CE4D-69DF-11F8-D2525FFA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832648" cy="33136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33BE3A-0943-06F9-5182-E033B482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276872"/>
            <a:ext cx="243358" cy="2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3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08E0-0A0D-D92A-49CA-40D686FC7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D60455-D019-3476-58B9-317C1B0AF7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158B4B-D2B5-39E3-4F19-42561E8B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D7A4-4F92-6F78-F4BC-6271354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708920"/>
            <a:ext cx="6840760" cy="30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3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1AEDF-C469-570A-EB26-2A1D9AEAD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A3BC31-013D-2E9C-0646-3E79829B30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Design’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키워드로 등록된 파일이나 템플릿 결과가 나타남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6D8BD0-719A-FE97-4C9F-65CD3F0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4801D-5A37-9B6C-D601-D2E2B377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581479" cy="3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8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C0D5-AB71-3C80-C988-855BC0A0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6484BC-A93C-33BB-034B-B112B6EB8D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[Open in Figma]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209497-4155-59F8-49A0-2FE1D37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EF8AA8-74E7-0883-2440-B77FE47F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4807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구조의 이해</a:t>
            </a:r>
            <a:endParaRPr lang="en-US" altLang="ko-KR" dirty="0"/>
          </a:p>
          <a:p>
            <a:pPr lvl="2"/>
            <a:r>
              <a:rPr lang="ko-KR" altLang="en-US" dirty="0"/>
              <a:t>디자인 시스템의 구조는 각 기업의 제품이나 서비스에 따라 알맞게 구성하면 되므로 별도의 정해진 형식은 없음</a:t>
            </a:r>
            <a:endParaRPr lang="en-US" altLang="ko-KR" dirty="0"/>
          </a:p>
          <a:p>
            <a:pPr lvl="2"/>
            <a:r>
              <a:rPr lang="ko-KR" altLang="en-US" dirty="0"/>
              <a:t>다양한 디자인 시스템 구축 사례들을 참고하여 핵심이 되는 요소들을 작성하면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r>
              <a:rPr lang="ko-KR" altLang="en-US" dirty="0"/>
              <a:t>다른 기업들의 디자인 시스템 구조를 참고하여 디자인 시스템을 구축</a:t>
            </a:r>
            <a:endParaRPr lang="en-US" altLang="ko-KR" dirty="0"/>
          </a:p>
          <a:p>
            <a:pPr lvl="2"/>
            <a:r>
              <a:rPr lang="ko-KR" altLang="en-US" dirty="0"/>
              <a:t>하나의 실습 파일 링크를 사용해 개요와 파운데이션</a:t>
            </a:r>
            <a:r>
              <a:rPr lang="en-US" altLang="ko-KR" dirty="0"/>
              <a:t>, </a:t>
            </a:r>
            <a:r>
              <a:rPr lang="ko-KR" altLang="en-US" dirty="0"/>
              <a:t>컴포넌트 페이지를 제작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28A1F-1E41-FC11-05FE-A7747E55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0DAF60-6428-06C1-8A5C-FAAE2593B7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lang="en-US" altLang="ko-KR" b="1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작업 창으로 불러온 파일은 각 페이지를 편집하거나 복사하면서 사용 가능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12B1BF-7351-0F23-A1A1-FFE3AD35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1AE6EA-74E2-517A-E600-5B3E08C9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3396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FCABB-499A-3BDA-3613-AA343BDC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1CB72E-307A-DC0D-7682-142EDCE409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커뮤니티의 활용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‘최근에 사용한 파일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항목’에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위치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E7EE55-7F69-8E46-A11A-C8FE5C84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9F2B4-9019-9542-B8F6-6912A278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2"/>
            <a:ext cx="5616624" cy="35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20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F6ED6-6C22-615B-1668-8A9630F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348880"/>
            <a:ext cx="3754363" cy="3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FCD-8D10-9F3D-040F-8B3E3DCD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FB8ACD0-0D3F-6454-C46F-0DF4E14861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넓이와 높이가 ‘</a:t>
            </a:r>
            <a:r>
              <a:rPr kumimoji="0" lang="en-US" altLang="ko-KR" dirty="0"/>
              <a:t>200’, </a:t>
            </a:r>
            <a:r>
              <a:rPr kumimoji="0" lang="ko-KR" altLang="en-US" dirty="0"/>
              <a:t>가장자리 둥글기 값이 ‘</a:t>
            </a:r>
            <a:r>
              <a:rPr kumimoji="0" lang="en-US" altLang="ko-KR" dirty="0"/>
              <a:t>8’</a:t>
            </a:r>
            <a:r>
              <a:rPr kumimoji="0" lang="ko-KR" altLang="en-US" dirty="0"/>
              <a:t>인 정사각형을 만듦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면의 색상을 ‘</a:t>
            </a:r>
            <a:r>
              <a:rPr kumimoji="0" lang="en-US" altLang="ko-KR" dirty="0"/>
              <a:t>#F7F7F7’</a:t>
            </a:r>
            <a:r>
              <a:rPr kumimoji="0" lang="ko-KR" altLang="en-US" dirty="0"/>
              <a:t>로 지정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텍스트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로 옵션 값 ‘</a:t>
            </a:r>
            <a:r>
              <a:rPr kumimoji="0" lang="en-US" altLang="ko-KR" dirty="0"/>
              <a:t>0dp’</a:t>
            </a:r>
            <a:r>
              <a:rPr kumimoji="0" lang="ko-KR" altLang="en-US" dirty="0"/>
              <a:t>를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3C6EAE-9D93-F2BC-74F5-45FE6507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DC83A-451F-46DB-5922-8702C3EF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164744" cy="33171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2B9F2-EA93-514C-0138-3F757DAA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123728" y="2276872"/>
            <a:ext cx="216024" cy="216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1A0352-4E05-2C4D-E8EF-5018E9A43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2708920"/>
            <a:ext cx="2196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5E483-CB9B-14BB-7006-CD0BED87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94386A-CFEF-A275-DDD9-823E4CC888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페이지 구성하기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1AC677-E25E-1DD7-A492-ABB733B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796844-70B8-77DB-17C2-F1E09D0D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4032448" cy="3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7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574C4-74CB-193A-FDE2-90A60D2A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21C0F48-8C5F-DEE3-3D3B-1C3ACA26E6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템플릿 사용하기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커뮤니티에서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Material 2 Design Kit’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[Material Theme]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Elevation’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’01dp’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더블클릭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[Drop shadow]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확인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C96D96-5890-5CC5-6B2F-4CE1FE18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93ADD6-2283-A31A-EED2-587FEEA4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636912"/>
            <a:ext cx="4932897" cy="3888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1895A-89AB-41AC-BCA8-512DB677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670"/>
            <a:ext cx="3096057" cy="14765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335DD-9B95-4073-B1CD-AFE8B058A6A8}"/>
              </a:ext>
            </a:extLst>
          </p:cNvPr>
          <p:cNvSpPr/>
          <p:nvPr/>
        </p:nvSpPr>
        <p:spPr>
          <a:xfrm>
            <a:off x="2338102" y="4679108"/>
            <a:ext cx="649722" cy="478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D8032-916E-481C-8851-88723BCC91BE}"/>
              </a:ext>
            </a:extLst>
          </p:cNvPr>
          <p:cNvSpPr txBox="1"/>
          <p:nvPr/>
        </p:nvSpPr>
        <p:spPr>
          <a:xfrm>
            <a:off x="1613374" y="404456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3-1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1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E63FE-64F7-7368-066D-5E0073E30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195E2E-E0AE-1520-9612-7E135C0B4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‘1dp’ </a:t>
            </a:r>
            <a:r>
              <a:rPr lang="ko-KR" altLang="en-US" dirty="0"/>
              <a:t>사각형을 선택 →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 </a:t>
            </a:r>
            <a:endParaRPr lang="en-US" altLang="ko-KR" dirty="0"/>
          </a:p>
          <a:p>
            <a:pPr lvl="2"/>
            <a:r>
              <a:rPr lang="en-US" altLang="ko-KR" dirty="0"/>
              <a:t>[Drop shadow] </a:t>
            </a:r>
            <a:r>
              <a:rPr lang="ko-KR" altLang="en-US" dirty="0"/>
              <a:t>옵션 창에 </a:t>
            </a:r>
            <a:r>
              <a:rPr lang="en-US" altLang="ko-KR" dirty="0"/>
              <a:t>X ‘0’, Y ‘1’, Blur ‘1’, Spread ‘0’, </a:t>
            </a:r>
            <a:r>
              <a:rPr lang="ko-KR" altLang="en-US" dirty="0"/>
              <a:t>불투명도 값 ‘</a:t>
            </a:r>
            <a:r>
              <a:rPr lang="en-US" altLang="ko-KR" dirty="0"/>
              <a:t>14%’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C3BFE7-E193-BC9A-5861-11E42F5F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F5C5E6-766C-8CB4-A4FE-D455D895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74328"/>
            <a:ext cx="5760640" cy="26687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E0082-E8DE-E923-F903-FCDF71C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5D5C9-F719-5C69-B668-AA02EE9A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69B9FD-9D3F-D05A-488A-5EA507371E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이펙트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[Effects] </a:t>
            </a:r>
            <a:r>
              <a:rPr lang="ko-KR" altLang="en-US" dirty="0"/>
              <a:t>메뉴의    를 클릭 → </a:t>
            </a:r>
            <a:r>
              <a:rPr lang="en-US" altLang="ko-KR" dirty="0"/>
              <a:t>[Drop shadow]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‘</a:t>
            </a:r>
            <a:r>
              <a:rPr lang="en-US" altLang="ko-KR" dirty="0"/>
              <a:t>01dp’ </a:t>
            </a:r>
            <a:r>
              <a:rPr lang="ko-KR" altLang="en-US" dirty="0" err="1"/>
              <a:t>엘리베이션의</a:t>
            </a:r>
            <a:r>
              <a:rPr lang="ko-KR" altLang="en-US" dirty="0"/>
              <a:t> 두 번째</a:t>
            </a:r>
            <a:r>
              <a:rPr lang="en-US" altLang="ko-KR" dirty="0"/>
              <a:t>, </a:t>
            </a:r>
            <a:r>
              <a:rPr lang="ko-KR" altLang="en-US" dirty="0"/>
              <a:t>세 번째 옵션 값을 입력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FCDA0-A04E-F179-C50C-0BB44F96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248D2B-85EF-4E7E-6D37-5EF03EAC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971975" cy="16561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D1C72C-74B1-A6EA-4E26-EA57492C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832754"/>
            <a:ext cx="3816424" cy="1886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31B2E7-095C-93B3-9690-A0158BC9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76" y="2276872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B0490-D502-1538-ACF8-4E0E3A48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E73BBC-9C0E-F0AC-3BEF-EA3669EA2C7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속성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‘Material 2 Design’</a:t>
            </a:r>
            <a:r>
              <a:rPr lang="ko-KR" altLang="en-US" dirty="0"/>
              <a:t>의 사각형을 더블클릭 → 옵션이 나타나면 </a:t>
            </a:r>
            <a:r>
              <a:rPr lang="en-US" altLang="ko-KR" dirty="0"/>
              <a:t>[Ctrl]+[Alt]+[C]</a:t>
            </a:r>
            <a:r>
              <a:rPr lang="ko-KR" altLang="en-US" dirty="0"/>
              <a:t>를 눌러 속성을 복제 →</a:t>
            </a:r>
            <a:r>
              <a:rPr lang="en-US" altLang="ko-KR" dirty="0"/>
              <a:t> </a:t>
            </a:r>
            <a:r>
              <a:rPr lang="ko-KR" altLang="en-US" dirty="0"/>
              <a:t>작업 중인 화면으로 돌아와 </a:t>
            </a:r>
            <a:r>
              <a:rPr lang="en-US" altLang="ko-KR" dirty="0"/>
              <a:t>[Ctrl]+[Alt]+[V]</a:t>
            </a:r>
            <a:r>
              <a:rPr lang="ko-KR" altLang="en-US" dirty="0"/>
              <a:t>를 누름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2 Design’</a:t>
            </a:r>
            <a:r>
              <a:rPr lang="ko-KR" altLang="en-US" dirty="0"/>
              <a:t>의 </a:t>
            </a:r>
            <a:r>
              <a:rPr lang="ko-KR" altLang="en-US" dirty="0" err="1"/>
              <a:t>엘리베이션</a:t>
            </a:r>
            <a:r>
              <a:rPr lang="ko-KR" altLang="en-US" dirty="0"/>
              <a:t> 값을 작업 중인 모든 사각형에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22FDEF-5544-356D-64D4-BE25CBDA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971D6-E179-40E5-C1E2-0795F7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56784" cy="22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20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90E8-A9A8-5471-9002-2C041CF9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029570-A0B1-5B20-2410-EA6DAC5E05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를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선택 </a:t>
            </a:r>
            <a:endParaRPr lang="en-US" altLang="ko-KR" dirty="0"/>
          </a:p>
          <a:p>
            <a:pPr lvl="2"/>
            <a:r>
              <a:rPr lang="en-US" altLang="ko-KR" dirty="0"/>
              <a:t>[Box Shadow] </a:t>
            </a:r>
            <a:r>
              <a:rPr lang="ko-KR" altLang="en-US" dirty="0"/>
              <a:t>항목의     를 클릭  → </a:t>
            </a:r>
            <a:r>
              <a:rPr lang="en-US" altLang="ko-KR" dirty="0"/>
              <a:t>[Name]</a:t>
            </a:r>
            <a:r>
              <a:rPr lang="ko-KR" altLang="en-US" dirty="0"/>
              <a:t>은 ‘</a:t>
            </a:r>
            <a:r>
              <a:rPr lang="en-US" altLang="ko-KR" dirty="0"/>
              <a:t>Shadow.1’,</a:t>
            </a:r>
            <a:r>
              <a:rPr lang="ko-KR" altLang="en-US" dirty="0"/>
              <a:t> </a:t>
            </a:r>
            <a:r>
              <a:rPr lang="en-US" altLang="ko-KR" dirty="0"/>
              <a:t>[Shadow] </a:t>
            </a:r>
            <a:r>
              <a:rPr lang="ko-KR" altLang="en-US" dirty="0"/>
              <a:t>옵션을 ‘</a:t>
            </a:r>
            <a:r>
              <a:rPr lang="en-US" altLang="ko-KR" dirty="0"/>
              <a:t>Drop Shadow’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→ ‘</a:t>
            </a:r>
            <a:r>
              <a:rPr lang="en-US" altLang="ko-KR" dirty="0"/>
              <a:t>1dp’ [Drop shadow]</a:t>
            </a:r>
            <a:r>
              <a:rPr lang="ko-KR" altLang="en-US" dirty="0"/>
              <a:t>의 첫 번째 이펙트 옵션 값을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5B83A9-B7AB-388F-EF66-803B5EFC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9CF931-3A57-661C-C531-B68E1EAE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276872"/>
            <a:ext cx="209579" cy="257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7FDC89-8CFC-5BDD-B098-50F29BB8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9000"/>
            <a:ext cx="4398935" cy="3254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5CD6BE-055F-4DA4-92A5-321951C14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708920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디자인 시스템 구축 실습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시스템 구조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A37143-A011-D8BC-6726-AB70134A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4621664" cy="47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9887-E0A7-FA96-F5C0-D0B0EB1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856F69-94BD-B75E-E24C-7F502A39E0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5E8BFE-DE63-6C65-172B-F7E9C73E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E04B4-AF90-3CC5-3D09-5A35DB08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5976664" cy="40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E88E-8694-5502-452A-811342475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3CDB36-D975-D6F2-D9DA-579C490113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 → 토큰 메인 화면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이라는 하위 요소 생성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피그마에서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만든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값을 스타일로 저장한 후 토큰으로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불러오는 것이 좋음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9895B6-1F87-B5CA-058C-03E847F7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F8293F-889F-65FB-8B0E-E164C286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140968"/>
            <a:ext cx="3744416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9D60-D49B-3A7A-2B5B-A1418264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A1EA8F-BAE5-B203-4E2C-54CC43C1CA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1dp’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사각형을 선택 → 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스타일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[Effect styles]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창의     를 클릭 →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[Create new effect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77E152-C565-1619-54CF-0AFDEED8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148A1-0E71-764D-9C1C-08F3978F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276872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80317-CD4D-A09B-D675-735E9B4B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356992"/>
            <a:ext cx="5919165" cy="30582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B244DFB-E6CC-794B-8EDE-87605890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2708920"/>
            <a:ext cx="227832" cy="22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3EB290-0EFC-49C6-9D4E-C50CE64B02EA}"/>
              </a:ext>
            </a:extLst>
          </p:cNvPr>
          <p:cNvSpPr txBox="1"/>
          <p:nvPr/>
        </p:nvSpPr>
        <p:spPr>
          <a:xfrm>
            <a:off x="6265729" y="129440"/>
            <a:ext cx="459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ctrl + alt +c (</a:t>
            </a:r>
            <a:r>
              <a:rPr lang="ko-KR" altLang="en-US" dirty="0">
                <a:effectLst/>
              </a:rPr>
              <a:t>속성 복사</a:t>
            </a:r>
            <a:r>
              <a:rPr lang="en-US" altLang="ko-KR" dirty="0">
                <a:effectLst/>
              </a:rPr>
              <a:t>)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ctrl + alt +v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456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A844-CDDA-475F-FF76-DA131038D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894A91-7ECE-EA3B-CBB8-B5E69D3184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엘리베이션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스타일 추가하기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ACDDD-4164-A8C3-389A-747E05A5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2FD64-DB57-5832-4486-5903BBC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5630768" cy="4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10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B2C3-EC95-3569-5200-D07132A6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B9054E-D993-2B38-32F6-6E8BFDB035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Shadows’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체크하고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ADE948-6B3C-BDDA-FBEB-8E4B393F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E4D144-D58A-7CDF-5063-DAA91FA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5472608" cy="29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0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3EDA-C778-22C4-3358-E937191D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B7A4E1-AAF3-1244-6A5F-34BC0D0B8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엘리베이션</a:t>
            </a:r>
            <a:r>
              <a:rPr lang="ko-KR" altLang="en-US" dirty="0"/>
              <a:t> 만들고 스타일 등록하기</a:t>
            </a:r>
            <a:endParaRPr lang="en-US" altLang="ko-KR" dirty="0"/>
          </a:p>
          <a:p>
            <a:pPr marL="266700" lvl="1" indent="0">
              <a:buNone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디자인 토큰에 로컬 스타일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7C5332-9EB4-DCD9-1790-91FD2C23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디자인 토큰의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4B40E4-686B-8721-52C7-87A2DA26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5976663" cy="39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4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컬러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컬러 시스템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토큰으로 모드 전환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/>
              <a:t>컬러 시스템을 제작하는 방법은 다양한데</a:t>
            </a:r>
            <a:r>
              <a:rPr lang="en-US" altLang="ko-KR" dirty="0"/>
              <a:t>, </a:t>
            </a:r>
            <a:r>
              <a:rPr lang="ko-KR" altLang="en-US" dirty="0"/>
              <a:t>대표적으로 ‘</a:t>
            </a:r>
            <a:r>
              <a:rPr lang="en-US" altLang="ko-KR" dirty="0"/>
              <a:t>Material 2 Design Kit’ </a:t>
            </a:r>
            <a:r>
              <a:rPr lang="ko-KR" altLang="en-US" dirty="0"/>
              <a:t>또는 ‘</a:t>
            </a:r>
            <a:r>
              <a:rPr lang="en-US" altLang="ko-KR" dirty="0"/>
              <a:t>Material 3 Design Kit’</a:t>
            </a:r>
            <a:r>
              <a:rPr lang="ko-KR" altLang="en-US" dirty="0"/>
              <a:t>을 참고하여 컬러 시스템을 구축할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7AC02E-7710-6594-C5D3-208AB87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6206"/>
            <a:ext cx="504056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74347-9112-7592-520F-BA50EAA0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7D7E59-6765-33FE-CEAF-61EAF5C55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시스템의 이해</a:t>
            </a:r>
            <a:endParaRPr lang="en-US" altLang="ko-KR" dirty="0"/>
          </a:p>
          <a:p>
            <a:pPr lvl="2"/>
            <a:r>
              <a:rPr lang="ko-KR" altLang="en-US" dirty="0" err="1"/>
              <a:t>빌더를</a:t>
            </a:r>
            <a:r>
              <a:rPr lang="ko-KR" altLang="en-US" dirty="0"/>
              <a:t> 사용하여 구현 가능</a:t>
            </a:r>
            <a:endParaRPr lang="en-US" altLang="ko-KR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커뮤니티에서 ‘</a:t>
            </a:r>
            <a:r>
              <a:rPr lang="en-US" altLang="ko-KR" dirty="0"/>
              <a:t>Material Theme Builder’</a:t>
            </a:r>
            <a:r>
              <a:rPr lang="ko-KR" altLang="en-US" dirty="0"/>
              <a:t>를 검색하여 실행하면</a:t>
            </a:r>
            <a:r>
              <a:rPr lang="en-US" altLang="ko-KR" dirty="0"/>
              <a:t>, </a:t>
            </a:r>
            <a:r>
              <a:rPr lang="ko-KR" altLang="en-US" dirty="0" err="1"/>
              <a:t>빌더를</a:t>
            </a:r>
            <a:r>
              <a:rPr lang="ko-KR" altLang="en-US" dirty="0"/>
              <a:t> 통해 </a:t>
            </a:r>
            <a:r>
              <a:rPr lang="en-US" altLang="ko-KR" dirty="0"/>
              <a:t>[Custom] </a:t>
            </a:r>
            <a:r>
              <a:rPr lang="ko-KR" altLang="en-US" dirty="0"/>
              <a:t>옵션으로 컬러 시스템의 색상을 손쉽게 제작하고 변경할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027B69-4421-F6D1-2B1A-76DCB27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EA7B5-D927-CD12-ED97-A626AC4D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96952"/>
            <a:ext cx="7272808" cy="27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45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 err="1"/>
              <a:t>엘리베이션</a:t>
            </a:r>
            <a:r>
              <a:rPr kumimoji="0" lang="ko-KR" altLang="en-US" dirty="0"/>
              <a:t> 만들고 스타일 등록하기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9CDC21-B447-03E5-9C0E-554B6180E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8"/>
          <a:stretch/>
        </p:blipFill>
        <p:spPr>
          <a:xfrm>
            <a:off x="1979712" y="2403558"/>
            <a:ext cx="6408712" cy="40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개요와 파운데이션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개요 페이지와 파운데이션 페이지 구축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라이트 모드 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kumimoji="0" lang="ko-KR" altLang="en-US" dirty="0"/>
              <a:t>프레임에 그림과 같이 </a:t>
            </a:r>
            <a:r>
              <a:rPr kumimoji="0" lang="en-US" altLang="ko-KR" dirty="0"/>
              <a:t>[Light Scheme]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Primary’, ‘Primary Variant’, ‘Secondary’, ‘Secondary Variant’, ‘Background’, ‘Surface’, ‘Error’</a:t>
            </a:r>
            <a:r>
              <a:rPr kumimoji="0" lang="ko-KR" altLang="en-US" dirty="0"/>
              <a:t>로 색상을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ECF252-90C6-F26F-AD50-AFE80F4A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429000"/>
            <a:ext cx="4144368" cy="32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1A184-624D-DF91-B9CD-713D90B4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F85F58-F0F7-3AA1-4A5E-3863C6443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0EFD25-A328-B439-A941-9286702D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A4F7D6-59F2-51BC-5046-CC477AC1763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ko-KR" altLang="en-US" dirty="0"/>
              <a:t>색상 항목에 올라가는 색상을 지정하기 위해 이름 앞에 ‘</a:t>
            </a:r>
            <a:r>
              <a:rPr kumimoji="0" lang="en-US" altLang="ko-KR" dirty="0"/>
              <a:t>On’</a:t>
            </a:r>
            <a:r>
              <a:rPr kumimoji="0" lang="ko-KR" altLang="en-US" dirty="0"/>
              <a:t>을 붙임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‘On Primary’, ‘On Secondary’, ‘On Background’, ‘On Surface’, ‘On Error’</a:t>
            </a:r>
            <a:r>
              <a:rPr kumimoji="0" lang="ko-KR" altLang="en-US" dirty="0"/>
              <a:t>의 색상을 그림과 같이 지정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557267-AB55-FDEF-0B93-560948DA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196752"/>
            <a:ext cx="2457793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9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1829-DD7B-3418-947D-46CF1142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7B6F5B-FA9A-CEE6-6FA9-8AD643AB1F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19D110-8011-6904-65D8-C2311F70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02184F7-4A60-2685-F791-35811088125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지정하기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[Light Scheme]</a:t>
            </a:r>
            <a:r>
              <a:rPr kumimoji="0" lang="ko-KR" altLang="en-US" dirty="0"/>
              <a:t>을 바탕으로 </a:t>
            </a:r>
            <a:r>
              <a:rPr kumimoji="0" lang="en-US" altLang="ko-KR" dirty="0"/>
              <a:t>[Dark Scheme]</a:t>
            </a:r>
            <a:r>
              <a:rPr kumimoji="0" lang="ko-KR" altLang="en-US" dirty="0"/>
              <a:t>을 구성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B96792-3FE0-B661-EC5A-18D4AA40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600400" cy="3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3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9B13-32B6-8AC2-273C-885D7E4A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6BB971-085B-3517-3A4D-1DA02F0C48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25EF63-52EE-9BC4-6ACC-DE4B7AB6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F77FF9-8E4B-97FB-69FA-CAA54DFB5BD1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리소스 툴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</a:t>
            </a:r>
            <a:r>
              <a:rPr kumimoji="0" lang="en-US" altLang="ko-KR" dirty="0"/>
              <a:t> 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[Plugins]</a:t>
            </a:r>
            <a:r>
              <a:rPr kumimoji="0" lang="ko-KR" altLang="en-US" dirty="0"/>
              <a:t>를 선택</a:t>
            </a:r>
            <a:r>
              <a:rPr kumimoji="0" lang="en-US" altLang="ko-KR" dirty="0"/>
              <a:t> → Tail’</a:t>
            </a:r>
            <a:r>
              <a:rPr kumimoji="0" lang="ko-KR" altLang="en-US" dirty="0"/>
              <a:t>을 검색</a:t>
            </a:r>
            <a:r>
              <a:rPr kumimoji="0" lang="en-US" altLang="ko-KR" dirty="0"/>
              <a:t> → [Tailwind Color Generator] </a:t>
            </a:r>
            <a:r>
              <a:rPr kumimoji="0" lang="ko-KR" altLang="en-US" dirty="0"/>
              <a:t>찾아 선택해 </a:t>
            </a:r>
            <a:r>
              <a:rPr kumimoji="0" lang="en-US" altLang="ko-KR" dirty="0"/>
              <a:t>[Run] </a:t>
            </a:r>
            <a:r>
              <a:rPr kumimoji="0" lang="ko-KR" altLang="en-US" dirty="0"/>
              <a:t>버튼을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4F07AA-6CD9-DCBD-2BBA-F8AA696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49267"/>
            <a:ext cx="247685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5E957A-69A2-504B-82C7-2FAE1624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068960"/>
            <a:ext cx="2912186" cy="35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1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952-BFA1-8782-CFEC-E6EB80E42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0DEC11-B558-0085-7AD1-9BC7DF2474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D7149-22A9-1410-86A7-636CE60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4EBE6CE5-1847-27FE-2E55-AF16AFB8045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 </a:t>
            </a:r>
            <a:r>
              <a:rPr kumimoji="0" lang="ko-KR" altLang="en-US" dirty="0"/>
              <a:t>색상을 선택 → </a:t>
            </a:r>
            <a:r>
              <a:rPr kumimoji="0" lang="en-US" altLang="ko-KR" dirty="0"/>
              <a:t>[Tailwind Color Generator] </a:t>
            </a:r>
            <a:r>
              <a:rPr kumimoji="0" lang="ko-KR" altLang="en-US" dirty="0"/>
              <a:t>실행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 err="1"/>
              <a:t>Pri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이름을 지정 → </a:t>
            </a:r>
            <a:r>
              <a:rPr kumimoji="0" lang="en-US" altLang="ko-KR" dirty="0"/>
              <a:t>[Check]</a:t>
            </a:r>
            <a:r>
              <a:rPr kumimoji="0" lang="ko-KR" altLang="en-US" dirty="0"/>
              <a:t>를 클릭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4F0E81-2CB3-5A41-98AB-C474B58D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3546736" cy="30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2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E9C-0B80-6A87-3A1E-ADB7B40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837A12-A1DE-E028-0AEC-34AF1E92F0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15EBCD-26C3-9152-646B-84AC030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1BD482E-792F-2829-7019-5C53E872DA2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lang="ko-KR" altLang="en-US" dirty="0"/>
              <a:t>같은 이름이 없는 것을 확인하면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pPr marL="514350" lvl="3" indent="0">
              <a:buNone/>
            </a:pPr>
            <a:endParaRPr lang="en-US" altLang="ko-KR" b="1" dirty="0"/>
          </a:p>
          <a:p>
            <a:pPr lvl="3"/>
            <a:endParaRPr kumimoji="0" lang="en-US" altLang="ko-KR" dirty="0"/>
          </a:p>
          <a:p>
            <a:pPr lvl="3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F2CCF-6646-8881-87D5-C3AD09F4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0231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5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CC4B5-8423-0AB1-D0D6-134DBB61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946D4A-3EF0-34F4-F0E8-894537A5F16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1BC73-95CE-9CD5-CEF6-83B6A61C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ADFE9E1-C4A0-C387-9B79-A942CA0BAEE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Primary’, ‘Secondary’, ‘Error’, ‘Gray’</a:t>
            </a:r>
            <a:r>
              <a:rPr kumimoji="0" lang="ko-KR" altLang="en-US" dirty="0"/>
              <a:t>의 단계를 만듦 → 각 사각형을 선택 → 우측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</a:t>
            </a:r>
            <a:r>
              <a:rPr kumimoji="0" lang="en-US" altLang="ko-KR" dirty="0"/>
              <a:t>→</a:t>
            </a:r>
            <a:r>
              <a:rPr kumimoji="0" lang="ko-KR" altLang="en-US" dirty="0"/>
              <a:t> </a:t>
            </a:r>
            <a:r>
              <a:rPr kumimoji="0" lang="en-US" altLang="ko-KR" dirty="0"/>
              <a:t>[All libraries]</a:t>
            </a:r>
            <a:r>
              <a:rPr kumimoji="0" lang="ko-KR" altLang="en-US" dirty="0"/>
              <a:t>에서 각각의 단계를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B4E9F-F375-52B9-1390-7BC2142F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068960"/>
            <a:ext cx="219106" cy="238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EF17E5-A0AF-3869-5838-166E4F3B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429000"/>
            <a:ext cx="5544616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53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BAAB-0C50-1E50-8351-79F7D6B1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A0126A-DC59-90C9-6D35-1EF8085CCD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D6603-0E4D-8AC2-8085-FEF654A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7D06CF8-4D05-1B37-5F66-C0C9B8B5BA2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베리에이션 색상 만들기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7F92-2BA6-9C4E-45D9-78FF19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79" y="2671910"/>
            <a:ext cx="7251745" cy="40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2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3637-AAA7-AFED-CB80-E4A741D8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A2E63AC-FEA2-B133-2DB4-1BD68AF0AF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87668-1F46-9AC7-68FD-50EC65AF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531C52A-3EE9-6562-BAA9-FAD6A32587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시스템과 컬러 베리에이션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문자 색상 구분하기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DE31D-BB6E-489F-DA25-D45E3C5D2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95" y="2708920"/>
            <a:ext cx="7544853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5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55600-FC9A-8814-B0F3-B627058C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297F36-729A-3097-4902-0CD37DA92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21A606-C43A-ED2A-9F20-1A2A9929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4B0EFF6-4928-3613-43DF-3722DD432D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</a:t>
            </a:r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 → </a:t>
            </a:r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Pri_500’</a:t>
            </a:r>
            <a:r>
              <a:rPr lang="ko-KR" altLang="en-US" dirty="0"/>
              <a:t>으로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59659-2FCD-A906-9E16-68B8C5A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58794"/>
            <a:ext cx="219106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71689-2969-7626-A69E-A7B5300F9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402502"/>
            <a:ext cx="6167175" cy="3188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96AEE7-3600-25D4-2E3C-EE626091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92" y="2780928"/>
            <a:ext cx="227832" cy="22390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036B6F-3B34-41E9-AA78-A025405A799F}"/>
              </a:ext>
            </a:extLst>
          </p:cNvPr>
          <p:cNvSpPr/>
          <p:nvPr/>
        </p:nvSpPr>
        <p:spPr>
          <a:xfrm>
            <a:off x="2411760" y="3717032"/>
            <a:ext cx="576064" cy="5760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7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EA392D-93B9-0E06-97FA-6508FCE3A325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11D1E"/>
                </a:solidFill>
                <a:latin typeface="+mj-lt"/>
              </a:rPr>
              <a:t>https://bit.ly/3HdIJhK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A4540A-ECCC-21BB-1B20-07C145F9D4D0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ADC169-8896-B9F7-E617-0FC676306242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+mj-lt"/>
              </a:rPr>
              <a:t>https://bit.ly/3tV3RpY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F883C-E64B-FCF9-585C-80864738F01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26B44-EF1A-CC08-E728-C97B5B2F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060848"/>
            <a:ext cx="218758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B524-B596-5522-C4DD-5A8CE179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314579-8BBB-5169-5BF8-BBC429F6F6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7FEF5A-63E7-9955-98F7-5ACA06ED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CFF18C-645B-68F8-A020-F5C47E42439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Primary’ </a:t>
            </a:r>
            <a:r>
              <a:rPr lang="ko-KR" altLang="en-US" dirty="0"/>
              <a:t>색상을 ‘</a:t>
            </a:r>
            <a:r>
              <a:rPr lang="en-US" altLang="ko-KR" dirty="0"/>
              <a:t>Pri_200’</a:t>
            </a:r>
            <a:r>
              <a:rPr lang="ko-KR" altLang="en-US" dirty="0"/>
              <a:t>으로 등록</a:t>
            </a:r>
            <a:endParaRPr lang="en-US" altLang="ko-KR" b="1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84D487-283D-1DAF-0214-A8AA0FFF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723243" cy="347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24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1EB88-7183-A380-08AD-512BE3362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EEF85D-8B91-6C54-E006-0F06CD0419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91A1F0-188A-BD0F-DB9D-092AAC95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1034D2B-9B57-2D74-E801-C0C14EC88CD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547260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색상 이름 설정하기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[Light Scheme]</a:t>
            </a:r>
            <a:r>
              <a:rPr lang="ko-KR" altLang="en-US" dirty="0"/>
              <a:t>과 </a:t>
            </a:r>
            <a:r>
              <a:rPr lang="en-US" altLang="ko-KR" dirty="0"/>
              <a:t>[Dark Scheme]</a:t>
            </a:r>
            <a:r>
              <a:rPr lang="ko-KR" altLang="en-US" dirty="0"/>
              <a:t>의 ‘</a:t>
            </a:r>
            <a:r>
              <a:rPr lang="en-US" altLang="ko-KR" dirty="0"/>
              <a:t>Secondary’ </a:t>
            </a:r>
            <a:r>
              <a:rPr lang="ko-KR" altLang="en-US" dirty="0"/>
              <a:t>색상을 각각 ‘</a:t>
            </a:r>
            <a:r>
              <a:rPr lang="en-US" altLang="ko-KR" dirty="0"/>
              <a:t>Sec_500’</a:t>
            </a:r>
            <a:r>
              <a:rPr lang="ko-KR" altLang="en-US" dirty="0"/>
              <a:t>과 ‘</a:t>
            </a:r>
            <a:r>
              <a:rPr lang="en-US" altLang="ko-KR" dirty="0"/>
              <a:t>Sec_200’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ko-KR" altLang="en-US" dirty="0"/>
              <a:t>검정과 흰색 그리고 ‘</a:t>
            </a:r>
            <a:r>
              <a:rPr lang="en-US" altLang="ko-KR" dirty="0"/>
              <a:t>Error’ </a:t>
            </a:r>
            <a:r>
              <a:rPr lang="ko-KR" altLang="en-US" dirty="0"/>
              <a:t>색상을 등록</a:t>
            </a:r>
            <a:endParaRPr lang="en-US" altLang="ko-KR" dirty="0"/>
          </a:p>
          <a:p>
            <a:pPr lvl="2"/>
            <a:r>
              <a:rPr lang="ko-KR" altLang="en-US" dirty="0"/>
              <a:t>각각의 이름은 ‘</a:t>
            </a:r>
            <a:r>
              <a:rPr lang="en-US" altLang="ko-KR" dirty="0"/>
              <a:t>Pri_500’, ‘Pri_200’, ‘Sec_500’, ‘Sec_200’, ‘White’, ‘Black’, ‘</a:t>
            </a:r>
            <a:r>
              <a:rPr lang="en-US" altLang="ko-KR" dirty="0" err="1"/>
              <a:t>Err_light</a:t>
            </a:r>
            <a:r>
              <a:rPr lang="en-US" altLang="ko-KR" dirty="0"/>
              <a:t>’, ‘</a:t>
            </a:r>
            <a:r>
              <a:rPr lang="en-US" altLang="ko-KR" dirty="0" err="1"/>
              <a:t>Err_dark</a:t>
            </a:r>
            <a:r>
              <a:rPr lang="en-US" altLang="ko-KR" dirty="0"/>
              <a:t>’</a:t>
            </a:r>
            <a:r>
              <a:rPr lang="ko-KR" altLang="en-US" dirty="0"/>
              <a:t>로 지정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9B7D6-3FDE-2462-DB62-646BDD3E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268760"/>
            <a:ext cx="2791215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2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78EC-3A6E-DF52-AA2E-B1E4F14C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0529FF8-9859-8497-9E0A-D5173244C6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364BE6-BBAB-EB77-A765-09480F60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A5BB25C-0067-3562-D68F-2DED855AFB4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메뉴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▶ [Tokens Studio for Figma]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[New Set] </a:t>
            </a:r>
            <a:r>
              <a:rPr lang="ko-KR" altLang="en-US" dirty="0"/>
              <a:t>옆의     를 클릭 → 이름을 ‘</a:t>
            </a:r>
            <a:r>
              <a:rPr lang="en-US" altLang="ko-KR" dirty="0"/>
              <a:t>Light’</a:t>
            </a:r>
            <a:r>
              <a:rPr lang="ko-KR" altLang="en-US" dirty="0"/>
              <a:t>로 지정 →</a:t>
            </a:r>
            <a:r>
              <a:rPr lang="en-US" altLang="ko-KR" dirty="0"/>
              <a:t> 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B5F1-3E23-2C6D-0532-6367101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09579" cy="257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09B1E-2B77-F978-9904-8A6029F9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642945" cy="306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0A2DF-6959-4932-7A3E-853589C1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140968"/>
            <a:ext cx="227832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39E0-0B2B-6E87-6400-86C26213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92B063-11BE-D508-160A-8D6CA35E7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599A3D-51DB-CCD0-F5E2-B6EEF3B1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BDC32E02-DF1A-B9F1-6A78-BF1B171C2D7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모드 설정하기</a:t>
            </a:r>
            <a:endParaRPr lang="en-US" altLang="ko-KR" b="1" dirty="0"/>
          </a:p>
          <a:p>
            <a:pPr lvl="2"/>
            <a:r>
              <a:rPr lang="ko-KR" altLang="en-US" dirty="0"/>
              <a:t>앞과 같은 방법으로 </a:t>
            </a:r>
            <a:r>
              <a:rPr lang="en-US" altLang="ko-KR" dirty="0"/>
              <a:t>[Dark] </a:t>
            </a:r>
            <a:r>
              <a:rPr lang="ko-KR" altLang="en-US" dirty="0"/>
              <a:t>모드를 생성한 후 </a:t>
            </a:r>
            <a:r>
              <a:rPr lang="en-US" altLang="ko-KR" dirty="0"/>
              <a:t>[global]</a:t>
            </a:r>
            <a:r>
              <a:rPr lang="ko-KR" altLang="en-US" dirty="0"/>
              <a:t>과 </a:t>
            </a:r>
            <a:r>
              <a:rPr lang="en-US" altLang="ko-KR" dirty="0"/>
              <a:t>[Light] </a:t>
            </a:r>
            <a:r>
              <a:rPr lang="ko-KR" altLang="en-US" dirty="0"/>
              <a:t>모드에만 체크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84B20-C310-872E-00EE-5EA1ED54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427984" cy="230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DA4E-8C70-C427-BD93-78BE1015D07B}"/>
              </a:ext>
            </a:extLst>
          </p:cNvPr>
          <p:cNvSpPr txBox="1"/>
          <p:nvPr/>
        </p:nvSpPr>
        <p:spPr>
          <a:xfrm>
            <a:off x="1187624" y="5805264"/>
            <a:ext cx="784887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[global]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[Light]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모드를 체크하면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피그마에서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작업하는 동안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두 모드의 설정 상태가 기본 환경으로 늘 보여진다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3182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DE72A-EA95-37A5-2921-3E738A7C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45F719-C6FF-E071-4542-19A2E7B5F7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1009CA-F0DF-BDB1-ECD5-D91C0BF6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AB8AAB0-6F0E-27E4-4D9B-8C5A8F3057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en-US" altLang="ko-KR" dirty="0"/>
              <a:t>[global] </a:t>
            </a:r>
            <a:r>
              <a:rPr lang="ko-KR" altLang="en-US" dirty="0"/>
              <a:t>모드를 선택 →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[Import Styles]</a:t>
            </a:r>
            <a:r>
              <a:rPr lang="ko-KR" altLang="en-US" dirty="0"/>
              <a:t>를 실행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6E4F5-A018-F462-C576-5BCA8E21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37521"/>
            <a:ext cx="4176464" cy="35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4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E3098-B9C8-2897-3D43-5984FFE56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015422-0B22-2607-7BD5-62CEC3BF76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61055-6195-4962-E0E2-B7020EC6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14BB76F-52BF-1274-E59B-223FA31A3AC3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로컬 스타일 색상을 토큰으로 불러오기</a:t>
            </a:r>
            <a:endParaRPr lang="en-US" altLang="ko-KR" b="1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스타일로 등록한 색상이 나타나면 </a:t>
            </a:r>
            <a:r>
              <a:rPr lang="en-US" altLang="ko-KR" dirty="0"/>
              <a:t>[Import all]</a:t>
            </a:r>
            <a:r>
              <a:rPr lang="ko-KR" altLang="en-US" dirty="0"/>
              <a:t>을 클릭</a:t>
            </a:r>
            <a:endParaRPr lang="en-US" altLang="ko-KR" dirty="0"/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596376-A46A-CCA4-2899-22E5354A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77092"/>
            <a:ext cx="537285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7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0ED4-F12E-B466-8C8A-463F690C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5D2B6-CF8F-DB9F-6FCA-EADD11DC20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148F85-B394-E650-31CA-10261972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3B350C2-8B24-549A-51B9-5A06F5EF5A1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모드를 선택 → </a:t>
            </a:r>
            <a:r>
              <a:rPr lang="en-US" altLang="ko-KR" dirty="0"/>
              <a:t>[Color] </a:t>
            </a:r>
            <a:r>
              <a:rPr lang="ko-KR" altLang="en-US" dirty="0"/>
              <a:t>항목 우측의     를 클릭 →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Primary’</a:t>
            </a:r>
            <a:r>
              <a:rPr lang="ko-KR" altLang="en-US" dirty="0"/>
              <a:t>로 지정→ 속성에서 ‘</a:t>
            </a:r>
            <a:r>
              <a:rPr lang="en-US" altLang="ko-KR" dirty="0"/>
              <a:t>Pri_500’</a:t>
            </a:r>
            <a:r>
              <a:rPr lang="ko-KR" altLang="en-US" dirty="0"/>
              <a:t>을 선택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{Pri_500}</a:t>
            </a:r>
            <a:r>
              <a:rPr lang="ko-KR" altLang="en-US" dirty="0"/>
              <a:t>을 입력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0FA877-EA84-DDE4-58A5-223E1AD9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1" y="3004830"/>
            <a:ext cx="7914353" cy="3853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A0656-16A4-4B38-C10B-155E84F1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53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E12-7702-C3A8-7641-4CF5EDEB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18A2D8-5EE4-4AB0-8AD8-57DF5E6F93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C182FC-E3AF-72F2-31F3-2145298C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33EEB7A-3399-76D6-3BD5-CD7343A3788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</a:t>
            </a:r>
            <a:r>
              <a:rPr lang="en-US" altLang="ko-KR" dirty="0"/>
              <a:t>‘Secondary’ </a:t>
            </a:r>
            <a:r>
              <a:rPr lang="ko-KR" altLang="en-US" dirty="0"/>
              <a:t>색상을 등록 </a:t>
            </a:r>
            <a:endParaRPr lang="en-US" altLang="ko-KR" dirty="0"/>
          </a:p>
          <a:p>
            <a:pPr lvl="2"/>
            <a:r>
              <a:rPr lang="en-US" altLang="ko-KR" dirty="0"/>
              <a:t>[Create]</a:t>
            </a:r>
            <a:r>
              <a:rPr lang="ko-KR" altLang="en-US" dirty="0"/>
              <a:t>를 클릭하면 </a:t>
            </a:r>
            <a:r>
              <a:rPr lang="en-US" altLang="ko-KR" dirty="0"/>
              <a:t>[Light] </a:t>
            </a:r>
            <a:r>
              <a:rPr lang="ko-KR" altLang="en-US" dirty="0"/>
              <a:t>모드 </a:t>
            </a:r>
            <a:r>
              <a:rPr lang="en-US" altLang="ko-KR" dirty="0"/>
              <a:t>[Color] </a:t>
            </a:r>
            <a:r>
              <a:rPr lang="ko-KR" altLang="en-US" dirty="0"/>
              <a:t>항목에 ‘</a:t>
            </a:r>
            <a:r>
              <a:rPr lang="en-US" altLang="ko-KR" dirty="0"/>
              <a:t>Primary’ </a:t>
            </a:r>
            <a:r>
              <a:rPr lang="ko-KR" altLang="en-US" dirty="0"/>
              <a:t>색상이 등록됨</a:t>
            </a:r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A8FFD5-FDC6-2650-7B0F-150A967D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577840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2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EC85F-0296-A194-90F2-8FD67ADD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7317C6-0A59-7D03-08D0-F575B768F3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2549DE-36C8-5AA2-80FC-307CEA6F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D2B3889-BB85-FB94-257F-C6C6CDFF81F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지정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[Light]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E8FE41-A299-64E3-4A6F-41D75AF6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221088"/>
            <a:ext cx="6048672" cy="21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4A6BC-269E-A595-3A6F-7DEAA69B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BFB2B2-3277-2FD9-BDAA-E99ED804BF1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D8927-FB15-9221-6762-C0A31AD0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F06FC6E-D0D8-B540-71EC-CACC1FB762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라이트 모드 색상 등록하기 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6BF3B-7AF7-AA53-4BA9-5BB1DC8D2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112569" cy="19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4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개요 페이지 작성하기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에디트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피그마</a:t>
            </a:r>
            <a:r>
              <a:rPr lang="ko-KR" altLang="en-US" dirty="0"/>
              <a:t> 온라인에 접속 </a:t>
            </a:r>
            <a:r>
              <a:rPr lang="en-US" altLang="ko-KR" dirty="0"/>
              <a:t>→ </a:t>
            </a:r>
            <a:r>
              <a:rPr lang="ko-KR" altLang="en-US" dirty="0"/>
              <a:t>우측 상단의 </a:t>
            </a:r>
            <a:r>
              <a:rPr lang="en-US" altLang="ko-KR" dirty="0"/>
              <a:t>[+ Design file]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개요와 파운데이션 기초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BDFF2-492C-15E4-B9FE-99609AC9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52728" cy="37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72BC-57BF-1FF7-8962-9F23427ED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F8F06C-D834-E3EF-6ED9-F1F6C07BE4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DD64ED-B8BB-E926-91B9-7C62BF83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40F2B2E-A0E1-8682-73F4-4C21CA33DAA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모드를 선택하고 </a:t>
            </a:r>
            <a:r>
              <a:rPr lang="en-US" altLang="ko-KR" dirty="0"/>
              <a:t>[Color] </a:t>
            </a:r>
            <a:r>
              <a:rPr lang="ko-KR" altLang="en-US" dirty="0"/>
              <a:t>항목 우측의    를 클릭</a:t>
            </a:r>
            <a:endParaRPr lang="en-US" altLang="ko-KR" dirty="0"/>
          </a:p>
          <a:p>
            <a:pPr lvl="2"/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Primary’</a:t>
            </a:r>
            <a:r>
              <a:rPr lang="ko-KR" altLang="en-US" dirty="0"/>
              <a:t>와 ‘</a:t>
            </a:r>
            <a:r>
              <a:rPr lang="en-US" altLang="ko-KR" dirty="0"/>
              <a:t>Secondary’ </a:t>
            </a:r>
            <a:r>
              <a:rPr lang="ko-KR" altLang="en-US" dirty="0"/>
              <a:t>색상을 지정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311F4-76FF-7461-E76C-8102B4C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0" y="2720630"/>
            <a:ext cx="9756535" cy="3683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45521-E80D-3EE1-B331-346408D1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751276"/>
            <a:ext cx="198092" cy="2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5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47F8F-CFEC-29D6-295A-7EFF094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15EA77-6B8F-B51A-2E65-E626067D32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279003-6091-2FFD-85B5-A0F661B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CBF6601-FAE8-A298-075A-A87D24EED379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Content’ </a:t>
            </a:r>
            <a:r>
              <a:rPr lang="ko-KR" altLang="en-US" dirty="0"/>
              <a:t>그룹의 색상을 지정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Content.Primary</a:t>
            </a:r>
            <a:r>
              <a:rPr lang="en-US" altLang="ko-KR" dirty="0"/>
              <a:t>’, ‘</a:t>
            </a:r>
            <a:r>
              <a:rPr lang="en-US" altLang="ko-KR" dirty="0" err="1"/>
              <a:t>Content.Secondary</a:t>
            </a:r>
            <a:r>
              <a:rPr lang="en-US" altLang="ko-KR" dirty="0"/>
              <a:t>’,</a:t>
            </a:r>
            <a:r>
              <a:rPr lang="ko-KR" altLang="en-US" dirty="0"/>
              <a:t> ‘</a:t>
            </a:r>
            <a:r>
              <a:rPr lang="en-US" altLang="ko-KR" dirty="0" err="1"/>
              <a:t>Content.Tertiary</a:t>
            </a:r>
            <a:r>
              <a:rPr lang="en-US" altLang="ko-KR" dirty="0"/>
              <a:t>’</a:t>
            </a:r>
            <a:r>
              <a:rPr lang="ko-KR" altLang="en-US" dirty="0"/>
              <a:t>로 이름을 작성</a:t>
            </a:r>
            <a:endParaRPr lang="en-US" altLang="ko-KR" dirty="0"/>
          </a:p>
          <a:p>
            <a:pPr lvl="2"/>
            <a:r>
              <a:rPr lang="ko-KR" altLang="en-US" dirty="0" err="1"/>
              <a:t>피그마에서</a:t>
            </a:r>
            <a:r>
              <a:rPr lang="ko-KR" altLang="en-US" dirty="0"/>
              <a:t> 지정한 </a:t>
            </a:r>
            <a:r>
              <a:rPr lang="en-US" altLang="ko-KR" dirty="0"/>
              <a:t>[Dark] </a:t>
            </a:r>
            <a:r>
              <a:rPr lang="ko-KR" altLang="en-US" dirty="0"/>
              <a:t>모드의 ‘</a:t>
            </a:r>
            <a:r>
              <a:rPr lang="en-US" altLang="ko-KR" dirty="0"/>
              <a:t>Gray’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16B1D7-8801-EA61-F1CC-57E0BC7B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64" y="4077072"/>
            <a:ext cx="6515648" cy="23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84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E8C96-6B4F-BD52-190D-CBD430E12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AD70CE-A1C0-502F-362D-6A818576A1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A28033-F2DB-BE03-F1C2-6E0891D7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6767BB7-A31C-25E9-F487-73F180AFEF76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 색상 등록하기 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DEBFA-3BA2-84C5-D4FA-43F31F9C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4752528" cy="1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3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A34C-0144-42E9-056E-F1D187E1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04EA08-C67A-CE94-EF30-63D1CFD6B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401615-8DEB-769E-682F-09B21186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92A65F-B9DB-E9A5-82FA-DD47C57A5B3B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r>
              <a:rPr lang="en-US" altLang="ko-KR" dirty="0"/>
              <a:t>[Light] </a:t>
            </a:r>
            <a:r>
              <a:rPr lang="ko-KR" altLang="en-US" dirty="0"/>
              <a:t>모드의 </a:t>
            </a:r>
            <a:r>
              <a:rPr lang="en-US" altLang="ko-KR" dirty="0"/>
              <a:t>[Styles &amp; Variables]</a:t>
            </a:r>
            <a:r>
              <a:rPr lang="ko-KR" altLang="en-US" dirty="0"/>
              <a:t>를 선택 → </a:t>
            </a:r>
            <a:r>
              <a:rPr lang="en-US" altLang="ko-KR" dirty="0"/>
              <a:t>[Create styles]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r>
              <a:rPr lang="ko-KR" altLang="en-US" dirty="0"/>
              <a:t>옵션 창에서 ‘</a:t>
            </a:r>
            <a:r>
              <a:rPr lang="en-US" altLang="ko-KR" dirty="0"/>
              <a:t>Color’</a:t>
            </a:r>
            <a:r>
              <a:rPr lang="ko-KR" altLang="en-US" dirty="0"/>
              <a:t>를 선택 → </a:t>
            </a:r>
            <a:r>
              <a:rPr lang="en-US" altLang="ko-KR" dirty="0"/>
              <a:t>[Create]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D3373E-FC21-4109-0F88-3B8BEAC8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83" y="3639425"/>
            <a:ext cx="3161851" cy="2839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CA581-2F24-4C55-B101-086027BF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713" y="3248589"/>
            <a:ext cx="2638793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C957B0-7844-487C-9BEE-1B440A2F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5124208"/>
            <a:ext cx="3458058" cy="17337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E84BF8-4C11-44B3-A645-9A01A1A2AE5F}"/>
              </a:ext>
            </a:extLst>
          </p:cNvPr>
          <p:cNvSpPr/>
          <p:nvPr/>
        </p:nvSpPr>
        <p:spPr>
          <a:xfrm>
            <a:off x="5364088" y="3429000"/>
            <a:ext cx="2394418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5FB922-37F7-4BF9-8C44-249C65D2DCD4}"/>
              </a:ext>
            </a:extLst>
          </p:cNvPr>
          <p:cNvSpPr/>
          <p:nvPr/>
        </p:nvSpPr>
        <p:spPr>
          <a:xfrm>
            <a:off x="6444208" y="5312338"/>
            <a:ext cx="2017898" cy="799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D8ABF-8F55-415F-9694-1FC1F29DF59B}"/>
              </a:ext>
            </a:extLst>
          </p:cNvPr>
          <p:cNvSpPr txBox="1"/>
          <p:nvPr/>
        </p:nvSpPr>
        <p:spPr>
          <a:xfrm>
            <a:off x="5119713" y="27401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1.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FC3C0-6E52-413D-96C3-8E55B6188573}"/>
              </a:ext>
            </a:extLst>
          </p:cNvPr>
          <p:cNvSpPr txBox="1"/>
          <p:nvPr/>
        </p:nvSpPr>
        <p:spPr>
          <a:xfrm>
            <a:off x="7905235" y="4649298"/>
            <a:ext cx="914400" cy="80478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2.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674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33D-15DB-5F29-1CF1-D0ABD13F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4E8D02-40BF-8AFC-543E-14C5C2831F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8408AD-19A5-1825-CE3B-3B7ECCBB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B9B0A1A-B5F3-D661-3665-A9EA3166BE5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토큰 색상을 로컬 스타일로 내보내기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B8559-9EA7-515B-4548-8A2A61B4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6264696" cy="3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6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FB924-8DAE-A27B-4A21-087C9467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6AAF3A9-616D-C5EC-A96B-801DAD222D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E36FF-744B-201C-17F5-AE3121B75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D3A93FC0-38DC-4926-8E20-926900AF163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기존 스타일 해제하기</a:t>
            </a:r>
            <a:endParaRPr lang="en-US" altLang="ko-KR" b="1" dirty="0"/>
          </a:p>
          <a:p>
            <a:pPr lvl="2"/>
            <a:r>
              <a:rPr lang="ko-KR" altLang="en-US" dirty="0"/>
              <a:t>컬러 시스템에서 ‘</a:t>
            </a:r>
            <a:r>
              <a:rPr lang="en-US" altLang="ko-KR" dirty="0"/>
              <a:t>Primary’ </a:t>
            </a:r>
            <a:r>
              <a:rPr lang="ko-KR" altLang="en-US" dirty="0"/>
              <a:t>색상을 선택 → 색상 옵션 우측의 </a:t>
            </a:r>
            <a:r>
              <a:rPr lang="en-US" altLang="ko-KR" dirty="0"/>
              <a:t>[Detach 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‘</a:t>
            </a:r>
            <a:r>
              <a:rPr lang="en-US" altLang="ko-KR" dirty="0"/>
              <a:t>#FFA800’ </a:t>
            </a:r>
            <a:r>
              <a:rPr lang="ko-KR" altLang="en-US" dirty="0"/>
              <a:t>값이 나타나도록 함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069AC8-06AC-ABFF-2398-4A4573B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392" y="2708920"/>
            <a:ext cx="232641" cy="2880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1590AB-3494-AC88-9106-85C363A21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01008"/>
            <a:ext cx="6160574" cy="2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91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83DE-F9A6-AB15-F1C2-EE8EB189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CD771A6-40A6-B1E6-882F-CDC3DBF5CD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9CCB4-704D-1C9F-E12E-04CC6762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A90C58BD-1E68-9501-F4AA-2EFBBDEDF05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en-US" altLang="ko-KR" b="1" dirty="0"/>
              <a:t>‘Primary’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en-US" altLang="ko-KR" dirty="0"/>
              <a:t>[Fill] </a:t>
            </a:r>
            <a:r>
              <a:rPr lang="ko-KR" altLang="en-US" dirty="0"/>
              <a:t>메뉴의 </a:t>
            </a:r>
            <a:r>
              <a:rPr lang="en-US" altLang="ko-KR" dirty="0"/>
              <a:t>[Style] </a:t>
            </a:r>
            <a:r>
              <a:rPr lang="ko-KR" altLang="en-US" dirty="0"/>
              <a:t>버튼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[Libraries] </a:t>
            </a:r>
            <a:r>
              <a:rPr lang="ko-KR" altLang="en-US" dirty="0"/>
              <a:t>옆의    를 클릭</a:t>
            </a:r>
            <a:endParaRPr lang="en-US" altLang="ko-KR" dirty="0"/>
          </a:p>
          <a:p>
            <a:pPr lvl="2"/>
            <a:r>
              <a:rPr lang="en-US" altLang="ko-KR" dirty="0"/>
              <a:t>[Style] </a:t>
            </a:r>
            <a:r>
              <a:rPr lang="ko-KR" altLang="en-US" dirty="0"/>
              <a:t>옵션 창에 이름을 ‘</a:t>
            </a:r>
            <a:r>
              <a:rPr lang="en-US" altLang="ko-KR" dirty="0"/>
              <a:t>Primary’</a:t>
            </a:r>
            <a:r>
              <a:rPr lang="ko-KR" altLang="en-US" dirty="0"/>
              <a:t>로 지정 → </a:t>
            </a:r>
            <a:r>
              <a:rPr lang="en-US" altLang="ko-KR" dirty="0"/>
              <a:t>[Create style]</a:t>
            </a:r>
            <a:r>
              <a:rPr lang="ko-KR" altLang="en-US" dirty="0"/>
              <a:t>을 클릭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12007-7BBE-CAE5-2CBC-7B74D01B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13683"/>
            <a:ext cx="219106" cy="238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ECBD53-4DED-6F4E-7944-5E1AB64C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42837"/>
            <a:ext cx="5256584" cy="30087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FBFBE-A270-B8D6-AEF4-518B49D00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780928"/>
            <a:ext cx="227832" cy="2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0887-5FE7-4976-35B8-AB36BE45A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F8CD78-DD06-9402-AEEE-37CC5C0CF6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2950AD-DAD9-6D50-9806-925A5EF9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7B818FC-FF05-9266-681F-F8CF59C1472D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en-US" altLang="ko-KR" b="1" dirty="0"/>
              <a:t>‘Secondary’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1B72C-1C10-7C8F-8DEE-B511AA18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086705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64951-F4D5-80D1-A39D-23958B45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1FE70ED-32F8-3DCE-6C82-654B9E4DD6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4BC7B5-DC63-E52A-307B-139C73E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BED93AE-FFC1-C8B5-9222-06CFAAD1C75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20 </a:t>
            </a:r>
            <a:r>
              <a:rPr lang="ko-KR" altLang="en-US" b="1" dirty="0"/>
              <a:t>‘</a:t>
            </a:r>
            <a:r>
              <a:rPr lang="en-US" altLang="ko-KR" b="1" dirty="0"/>
              <a:t>Background’ </a:t>
            </a:r>
            <a:r>
              <a:rPr lang="ko-KR" altLang="en-US" b="1" dirty="0"/>
              <a:t>색상 등록하기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#FFFFFF’ </a:t>
            </a:r>
            <a:r>
              <a:rPr lang="ko-KR" altLang="en-US" dirty="0"/>
              <a:t>색상을 선택하고 </a:t>
            </a:r>
            <a:r>
              <a:rPr lang="en-US" altLang="ko-KR" dirty="0"/>
              <a:t>[Name]</a:t>
            </a:r>
            <a:r>
              <a:rPr lang="ko-KR" altLang="en-US" dirty="0"/>
              <a:t>을 ‘</a:t>
            </a:r>
            <a:r>
              <a:rPr lang="en-US" altLang="ko-KR" dirty="0"/>
              <a:t>Background’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B701B8-B17A-CE72-93DE-3E0FDA8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197150" cy="33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2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426-C61C-DA08-4D24-F392557B6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874A6F-8B10-138C-3CF4-ADE6C27BC9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3B398E-7286-51CE-1296-E5F66459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컬러 시스템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4393722-1B13-A91C-F3A5-8CC8DBF09860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06489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컬러 시스템 제작하고 토큰 내보내기</a:t>
            </a:r>
            <a:endParaRPr kumimoji="0" lang="en-US" altLang="ko-KR" dirty="0"/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컬러 시스템을 토큰으로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21 </a:t>
            </a:r>
            <a:r>
              <a:rPr lang="ko-KR" altLang="en-US" b="1" dirty="0"/>
              <a:t>토큰 설정하기</a:t>
            </a:r>
            <a:endParaRPr lang="en-US" altLang="ko-KR" b="1" dirty="0"/>
          </a:p>
          <a:p>
            <a:pPr lvl="2"/>
            <a:r>
              <a:rPr lang="ko-KR" altLang="en-US" dirty="0"/>
              <a:t>다시 토큰으로 돌아가 </a:t>
            </a:r>
            <a:r>
              <a:rPr lang="en-US" altLang="ko-KR" dirty="0"/>
              <a:t>[Light] </a:t>
            </a:r>
            <a:r>
              <a:rPr lang="ko-KR" altLang="en-US" dirty="0"/>
              <a:t>모드에서 ‘</a:t>
            </a:r>
            <a:r>
              <a:rPr lang="en-US" altLang="ko-KR" dirty="0"/>
              <a:t>Background’</a:t>
            </a:r>
            <a:r>
              <a:rPr lang="ko-KR" altLang="en-US" dirty="0"/>
              <a:t>를 </a:t>
            </a:r>
            <a:r>
              <a:rPr lang="en-US" altLang="ko-KR" dirty="0"/>
              <a:t>{White}</a:t>
            </a:r>
            <a:r>
              <a:rPr lang="ko-KR" altLang="en-US" dirty="0"/>
              <a:t>로 만듦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64EC2-8805-BD9B-CD37-C436D0AA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0272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12697</TotalTime>
  <Words>5516</Words>
  <Application>Microsoft Office PowerPoint</Application>
  <PresentationFormat>화면 슬라이드 쇼(4:3)</PresentationFormat>
  <Paragraphs>1093</Paragraphs>
  <Slides>159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159</vt:i4>
      </vt:variant>
    </vt:vector>
  </HeadingPairs>
  <TitlesOfParts>
    <vt:vector size="165" baseType="lpstr">
      <vt:lpstr>HY견고딕</vt:lpstr>
      <vt:lpstr>Noto Sans Symbols</vt:lpstr>
      <vt:lpstr>맑은 고딕</vt:lpstr>
      <vt:lpstr>Arial</vt:lpstr>
      <vt:lpstr>Wingdings</vt:lpstr>
      <vt:lpstr>Office 테마</vt:lpstr>
      <vt:lpstr>CHAPTER 07. 파운데이션 구성</vt:lpstr>
      <vt:lpstr>PowerPoint 프레젠테이션</vt:lpstr>
      <vt:lpstr>PowerPoint 프레젠테이션</vt:lpstr>
      <vt:lpstr>PowerPoint 프레젠테이션</vt:lpstr>
      <vt:lpstr>디자인 시스템 구조 설계</vt:lpstr>
      <vt:lpstr>디자인 시스템 구조 설계</vt:lpstr>
      <vt:lpstr>PowerPoint 프레젠테이션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개요와 파운데이션 기초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디자인 토큰의 활용</vt:lpstr>
      <vt:lpstr>PowerPoint 프레젠테이션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컬러 시스템</vt:lpstr>
      <vt:lpstr>PowerPoint 프레젠테이션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타이포그래피</vt:lpstr>
      <vt:lpstr>PowerPoint 프레젠테이션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아이콘과 형태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833</cp:revision>
  <dcterms:created xsi:type="dcterms:W3CDTF">2012-07-11T10:23:22Z</dcterms:created>
  <dcterms:modified xsi:type="dcterms:W3CDTF">2025-11-24T01:42:14Z</dcterms:modified>
</cp:coreProperties>
</file>